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8" r:id="rId2"/>
    <p:sldId id="266" r:id="rId3"/>
    <p:sldId id="257" r:id="rId4"/>
    <p:sldId id="264" r:id="rId5"/>
    <p:sldId id="259" r:id="rId6"/>
    <p:sldId id="260" r:id="rId7"/>
    <p:sldId id="261" r:id="rId8"/>
    <p:sldId id="262" r:id="rId9"/>
    <p:sldId id="263" r:id="rId10"/>
    <p:sldId id="267" r:id="rId1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512" autoAdjust="0"/>
  </p:normalViewPr>
  <p:slideViewPr>
    <p:cSldViewPr>
      <p:cViewPr varScale="1">
        <p:scale>
          <a:sx n="87" d="100"/>
          <a:sy n="87" d="100"/>
        </p:scale>
        <p:origin x="-61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5E0B24-007B-416D-A782-BE38DE0CD073}" type="datetimeFigureOut">
              <a:rPr kumimoji="1" lang="ja-JP" altLang="en-US" smtClean="0"/>
              <a:t>2012/8/26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43C5BA-5644-4184-9560-DD9C3FE188A2}" type="slidenum">
              <a:rPr kumimoji="1" lang="ja-JP" altLang="en-US" smtClean="0"/>
              <a:t>‹#›</a:t>
            </a:fld>
            <a:endParaRPr kumimoji="1" lang="ja-JP" altLang="en-US"/>
          </a:p>
        </p:txBody>
      </p:sp>
    </p:spTree>
    <p:extLst>
      <p:ext uri="{BB962C8B-B14F-4D97-AF65-F5344CB8AC3E}">
        <p14:creationId xmlns:p14="http://schemas.microsoft.com/office/powerpoint/2010/main" val="4842052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first</a:t>
            </a:r>
            <a:r>
              <a:rPr kumimoji="1" lang="ja-JP" altLang="en-US" dirty="0" smtClean="0"/>
              <a:t>　</a:t>
            </a:r>
            <a:r>
              <a:rPr kumimoji="1" lang="en-US" altLang="ja-JP" dirty="0" smtClean="0"/>
              <a:t>port</a:t>
            </a:r>
            <a:r>
              <a:rPr kumimoji="1" lang="ja-JP" altLang="en-US" dirty="0" smtClean="0"/>
              <a:t>は臍部から挿入し気腹下に</a:t>
            </a:r>
            <a:endParaRPr kumimoji="1" lang="en-US" altLang="ja-JP" dirty="0" smtClean="0"/>
          </a:p>
          <a:p>
            <a:r>
              <a:rPr kumimoji="1" lang="ja-JP" altLang="en-US" dirty="0" smtClean="0"/>
              <a:t>右季肋下外側、臍部</a:t>
            </a:r>
            <a:r>
              <a:rPr kumimoji="1" lang="en-US" altLang="ja-JP" dirty="0" smtClean="0"/>
              <a:t>port</a:t>
            </a:r>
            <a:r>
              <a:rPr kumimoji="1" lang="ja-JP" altLang="en-US" dirty="0" smtClean="0"/>
              <a:t>との中間。　左季肋下に</a:t>
            </a:r>
            <a:r>
              <a:rPr kumimoji="1" lang="en-US" altLang="ja-JP" dirty="0" smtClean="0"/>
              <a:t>5mmport</a:t>
            </a:r>
            <a:r>
              <a:rPr kumimoji="1" lang="ja-JP" altLang="en-US" dirty="0" smtClean="0"/>
              <a:t>　臍部</a:t>
            </a:r>
            <a:r>
              <a:rPr kumimoji="1" lang="en-US" altLang="ja-JP" dirty="0" smtClean="0"/>
              <a:t>port</a:t>
            </a:r>
            <a:r>
              <a:rPr kumimoji="1" lang="ja-JP" altLang="en-US" dirty="0" smtClean="0"/>
              <a:t>の左に</a:t>
            </a:r>
            <a:r>
              <a:rPr kumimoji="1" lang="en-US" altLang="ja-JP" dirty="0" smtClean="0"/>
              <a:t>10mm</a:t>
            </a:r>
            <a:r>
              <a:rPr kumimoji="1" lang="ja-JP" altLang="en-US" dirty="0" smtClean="0"/>
              <a:t>　</a:t>
            </a:r>
            <a:r>
              <a:rPr kumimoji="1" lang="en-US" altLang="ja-JP" dirty="0" smtClean="0"/>
              <a:t>port</a:t>
            </a:r>
          </a:p>
          <a:p>
            <a:r>
              <a:rPr kumimoji="1" lang="ja-JP" altLang="en-US" dirty="0" smtClean="0"/>
              <a:t>心窩部から</a:t>
            </a:r>
            <a:r>
              <a:rPr kumimoji="1" lang="en-US" altLang="ja-JP" dirty="0" err="1" smtClean="0"/>
              <a:t>miniloop</a:t>
            </a:r>
            <a:r>
              <a:rPr kumimoji="1" lang="ja-JP" altLang="en-US" dirty="0" smtClean="0"/>
              <a:t>　</a:t>
            </a:r>
            <a:r>
              <a:rPr kumimoji="1" lang="en-US" altLang="ja-JP" dirty="0" err="1" smtClean="0"/>
              <a:t>retoracter</a:t>
            </a:r>
            <a:r>
              <a:rPr kumimoji="1" lang="ja-JP" altLang="en-US" dirty="0" smtClean="0"/>
              <a:t>を追加して組織の挙上、肝圧排に使用</a:t>
            </a:r>
            <a:endParaRPr kumimoji="1" lang="en-US" altLang="ja-JP" dirty="0" smtClean="0"/>
          </a:p>
          <a:p>
            <a:r>
              <a:rPr kumimoji="1" lang="ja-JP" altLang="en-US" dirty="0" smtClean="0"/>
              <a:t>大弯左側から開始</a:t>
            </a:r>
          </a:p>
          <a:p>
            <a:endParaRPr kumimoji="1" lang="ja-JP" altLang="en-US" dirty="0"/>
          </a:p>
        </p:txBody>
      </p:sp>
      <p:sp>
        <p:nvSpPr>
          <p:cNvPr id="4" name="スライド番号プレースホルダー 3"/>
          <p:cNvSpPr>
            <a:spLocks noGrp="1"/>
          </p:cNvSpPr>
          <p:nvPr>
            <p:ph type="sldNum" sz="quarter" idx="10"/>
          </p:nvPr>
        </p:nvSpPr>
        <p:spPr/>
        <p:txBody>
          <a:bodyPr/>
          <a:lstStyle/>
          <a:p>
            <a:fld id="{D743C5BA-5644-4184-9560-DD9C3FE188A2}" type="slidenum">
              <a:rPr kumimoji="1" lang="ja-JP" altLang="en-US" smtClean="0"/>
              <a:t>1</a:t>
            </a:fld>
            <a:endParaRPr kumimoji="1" lang="ja-JP" altLang="en-US"/>
          </a:p>
        </p:txBody>
      </p:sp>
    </p:spTree>
    <p:extLst>
      <p:ext uri="{BB962C8B-B14F-4D97-AF65-F5344CB8AC3E}">
        <p14:creationId xmlns:p14="http://schemas.microsoft.com/office/powerpoint/2010/main" val="1331561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大弯側血管を胃壁に沿って前から奥にﾊｰﾓﾆｯｸにて処理すれば</a:t>
            </a:r>
            <a:r>
              <a:rPr kumimoji="1" lang="en-US" altLang="ja-JP" dirty="0" smtClean="0"/>
              <a:t>4</a:t>
            </a:r>
            <a:r>
              <a:rPr kumimoji="1" lang="ja-JP" altLang="en-US" dirty="0" smtClean="0"/>
              <a:t>ｓｂが廓清される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743C5BA-5644-4184-9560-DD9C3FE188A2}" type="slidenum">
              <a:rPr kumimoji="1" lang="ja-JP" altLang="en-US" smtClean="0"/>
              <a:t>10</a:t>
            </a:fld>
            <a:endParaRPr kumimoji="1" lang="ja-JP" altLang="en-US"/>
          </a:p>
        </p:txBody>
      </p:sp>
    </p:spTree>
    <p:extLst>
      <p:ext uri="{BB962C8B-B14F-4D97-AF65-F5344CB8AC3E}">
        <p14:creationId xmlns:p14="http://schemas.microsoft.com/office/powerpoint/2010/main" val="3097897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少し網嚢をあけてから大彎左側の大網を</a:t>
            </a:r>
            <a:r>
              <a:rPr kumimoji="1" lang="en-US" altLang="ja-JP" dirty="0" err="1" smtClean="0"/>
              <a:t>miniloop</a:t>
            </a:r>
            <a:r>
              <a:rPr kumimoji="1" lang="ja-JP" altLang="en-US" dirty="0" smtClean="0"/>
              <a:t>　</a:t>
            </a:r>
            <a:r>
              <a:rPr kumimoji="1" lang="en-US" altLang="ja-JP" dirty="0" err="1" smtClean="0"/>
              <a:t>retoracter</a:t>
            </a:r>
            <a:r>
              <a:rPr kumimoji="1" lang="ja-JP" altLang="en-US" dirty="0" err="1" smtClean="0"/>
              <a:t>で把持挙</a:t>
            </a:r>
            <a:r>
              <a:rPr kumimoji="1" lang="ja-JP" altLang="en-US" dirty="0" smtClean="0"/>
              <a:t>上</a:t>
            </a:r>
            <a:endParaRPr kumimoji="1" lang="en-US" altLang="ja-JP" dirty="0" smtClean="0"/>
          </a:p>
          <a:p>
            <a:r>
              <a:rPr kumimoji="1" lang="ja-JP" altLang="en-US" dirty="0" smtClean="0"/>
              <a:t>助手の両手で同じ方向に牽引するため展開が簡単</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743C5BA-5644-4184-9560-DD9C3FE188A2}" type="slidenum">
              <a:rPr kumimoji="1" lang="ja-JP" altLang="en-US" smtClean="0"/>
              <a:t>2</a:t>
            </a:fld>
            <a:endParaRPr kumimoji="1" lang="ja-JP" altLang="en-US"/>
          </a:p>
        </p:txBody>
      </p:sp>
    </p:spTree>
    <p:extLst>
      <p:ext uri="{BB962C8B-B14F-4D97-AF65-F5344CB8AC3E}">
        <p14:creationId xmlns:p14="http://schemas.microsoft.com/office/powerpoint/2010/main" val="3723248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4sb</a:t>
            </a:r>
            <a:r>
              <a:rPr kumimoji="1" lang="ja-JP" altLang="en-US" dirty="0" smtClean="0"/>
              <a:t>郭清</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脾動脈の分枝はさまざま　脾上極枝が早期分枝することもあり</a:t>
            </a:r>
            <a:r>
              <a:rPr kumimoji="1" lang="en-US" altLang="ja-JP" dirty="0" smtClean="0"/>
              <a:t>11D</a:t>
            </a:r>
            <a:r>
              <a:rPr kumimoji="1" lang="ja-JP" altLang="en-US" dirty="0" smtClean="0"/>
              <a:t>廓清や脾摘の時には注意</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左胃大網動脈は脾の下極枝と共通管をなし大網枝が分岐</a:t>
            </a:r>
            <a:endParaRPr kumimoji="1" lang="en-US" altLang="ja-JP" dirty="0" smtClean="0"/>
          </a:p>
          <a:p>
            <a:r>
              <a:rPr kumimoji="1" lang="en-US" altLang="ja-JP" dirty="0" smtClean="0"/>
              <a:t>2010</a:t>
            </a:r>
            <a:r>
              <a:rPr kumimoji="1" lang="ja-JP" altLang="en-US" dirty="0" smtClean="0"/>
              <a:t>年第</a:t>
            </a:r>
            <a:r>
              <a:rPr kumimoji="1" lang="en-US" altLang="ja-JP" dirty="0" smtClean="0"/>
              <a:t>14</a:t>
            </a:r>
            <a:r>
              <a:rPr kumimoji="1" lang="ja-JP" altLang="en-US" dirty="0" smtClean="0"/>
              <a:t>版の胃癌取り扱い規約にて</a:t>
            </a:r>
            <a:r>
              <a:rPr kumimoji="1" lang="en-US" altLang="ja-JP" dirty="0" smtClean="0"/>
              <a:t>4sb</a:t>
            </a:r>
            <a:r>
              <a:rPr kumimoji="1" lang="ja-JP" altLang="en-US" dirty="0" smtClean="0"/>
              <a:t>の郭清に左胃大網動脈の根部での処理は必要なくなり</a:t>
            </a:r>
            <a:endParaRPr kumimoji="1" lang="en-US" altLang="ja-JP" dirty="0" smtClean="0"/>
          </a:p>
          <a:p>
            <a:r>
              <a:rPr kumimoji="1" lang="ja-JP" altLang="en-US" dirty="0" smtClean="0"/>
              <a:t>大網枝を温存</a:t>
            </a:r>
            <a:endParaRPr kumimoji="1" lang="en-US" altLang="ja-JP" dirty="0" smtClean="0"/>
          </a:p>
          <a:p>
            <a:r>
              <a:rPr kumimoji="1" lang="ja-JP" altLang="en-US" dirty="0" smtClean="0"/>
              <a:t>開腹術で教えてもらった時は脾結腸間膜をはずしてから脾下極、膵尾部を少し起こして</a:t>
            </a:r>
            <a:endParaRPr kumimoji="1" lang="en-US" altLang="ja-JP" dirty="0" smtClean="0"/>
          </a:p>
          <a:p>
            <a:r>
              <a:rPr kumimoji="1" lang="en-US" altLang="ja-JP" dirty="0" err="1" smtClean="0"/>
              <a:t>gastroepiploica</a:t>
            </a:r>
            <a:r>
              <a:rPr kumimoji="1" lang="ja-JP" altLang="en-US" dirty="0" smtClean="0"/>
              <a:t>　</a:t>
            </a:r>
            <a:r>
              <a:rPr kumimoji="1" lang="en-US" altLang="ja-JP" dirty="0" smtClean="0"/>
              <a:t>a</a:t>
            </a:r>
            <a:r>
              <a:rPr kumimoji="1" lang="ja-JP" altLang="en-US" dirty="0" smtClean="0"/>
              <a:t>の根部で処理していたため脾下極の血行障害は必発</a:t>
            </a:r>
            <a:endParaRPr kumimoji="1" lang="en-US" altLang="ja-JP" dirty="0" smtClean="0"/>
          </a:p>
          <a:p>
            <a:r>
              <a:rPr kumimoji="1" lang="ja-JP" altLang="en-US" dirty="0" smtClean="0"/>
              <a:t>そのための合併症は経験なし　あったが臨床的に問題にならなかったかどっちでしょう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743C5BA-5644-4184-9560-DD9C3FE188A2}" type="slidenum">
              <a:rPr kumimoji="1" lang="ja-JP" altLang="en-US" smtClean="0"/>
              <a:t>3</a:t>
            </a:fld>
            <a:endParaRPr kumimoji="1" lang="ja-JP" altLang="en-US"/>
          </a:p>
        </p:txBody>
      </p:sp>
    </p:spTree>
    <p:extLst>
      <p:ext uri="{BB962C8B-B14F-4D97-AF65-F5344CB8AC3E}">
        <p14:creationId xmlns:p14="http://schemas.microsoft.com/office/powerpoint/2010/main" val="2824286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大網を切開し網嚢内に入り横行結腸に注意しながら脾下極に向かう</a:t>
            </a:r>
            <a:endParaRPr kumimoji="1" lang="en-US" altLang="ja-JP" dirty="0" smtClean="0"/>
          </a:p>
          <a:p>
            <a:r>
              <a:rPr kumimoji="1" lang="ja-JP" altLang="en-US" dirty="0" smtClean="0"/>
              <a:t>網嚢内からのぞき込むこの視野は腹腔鏡独自のアプローチで開腹術より優れている</a:t>
            </a:r>
            <a:endParaRPr kumimoji="1" lang="en-US" altLang="ja-JP" dirty="0" smtClean="0"/>
          </a:p>
          <a:p>
            <a:r>
              <a:rPr kumimoji="1" lang="ja-JP" altLang="en-US" dirty="0" smtClean="0"/>
              <a:t>この術野を覚えておくと横行結腸の脾曲を受動したり</a:t>
            </a:r>
            <a:endParaRPr kumimoji="1" lang="en-US" altLang="ja-JP" dirty="0" smtClean="0"/>
          </a:p>
          <a:p>
            <a:r>
              <a:rPr kumimoji="1" lang="ja-JP" altLang="en-US" dirty="0" smtClean="0"/>
              <a:t>膵脾脱転の際に役に立つ</a:t>
            </a:r>
            <a:endParaRPr kumimoji="1" lang="en-US" altLang="ja-JP" dirty="0" smtClean="0"/>
          </a:p>
          <a:p>
            <a:r>
              <a:rPr kumimoji="1" lang="ja-JP" altLang="en-US" dirty="0" smtClean="0"/>
              <a:t>横行結腸脾曲の受動は網嚢内腔から剥離した方が楽である</a:t>
            </a:r>
          </a:p>
          <a:p>
            <a:endParaRPr kumimoji="1" lang="ja-JP" altLang="en-US" dirty="0"/>
          </a:p>
        </p:txBody>
      </p:sp>
      <p:sp>
        <p:nvSpPr>
          <p:cNvPr id="4" name="スライド番号プレースホルダー 3"/>
          <p:cNvSpPr>
            <a:spLocks noGrp="1"/>
          </p:cNvSpPr>
          <p:nvPr>
            <p:ph type="sldNum" sz="quarter" idx="10"/>
          </p:nvPr>
        </p:nvSpPr>
        <p:spPr/>
        <p:txBody>
          <a:bodyPr/>
          <a:lstStyle/>
          <a:p>
            <a:fld id="{D743C5BA-5644-4184-9560-DD9C3FE188A2}" type="slidenum">
              <a:rPr kumimoji="1" lang="ja-JP" altLang="en-US" smtClean="0"/>
              <a:t>4</a:t>
            </a:fld>
            <a:endParaRPr kumimoji="1" lang="ja-JP" altLang="en-US"/>
          </a:p>
        </p:txBody>
      </p:sp>
    </p:spTree>
    <p:extLst>
      <p:ext uri="{BB962C8B-B14F-4D97-AF65-F5344CB8AC3E}">
        <p14:creationId xmlns:p14="http://schemas.microsoft.com/office/powerpoint/2010/main" val="305305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大網は折り返しているため理論上は４枚の膜があるが術中に意識することはあまりない</a:t>
            </a:r>
            <a:endParaRPr kumimoji="1" lang="en-US" altLang="ja-JP" dirty="0" smtClean="0"/>
          </a:p>
          <a:p>
            <a:r>
              <a:rPr kumimoji="1" lang="ja-JP" altLang="en-US" dirty="0" smtClean="0"/>
              <a:t>右胃大網動脈の上の膜（胃結腸間膜前葉）をある程度脾下極に向かって切開しておく上の膜にはたいした血管はない</a:t>
            </a:r>
            <a:endParaRPr kumimoji="1" lang="en-US" altLang="ja-JP" dirty="0" smtClean="0"/>
          </a:p>
          <a:p>
            <a:r>
              <a:rPr kumimoji="1" lang="ja-JP" altLang="en-US" dirty="0" err="1" smtClean="0"/>
              <a:t>ので</a:t>
            </a:r>
            <a:r>
              <a:rPr kumimoji="1" lang="ja-JP" altLang="en-US" dirty="0" smtClean="0"/>
              <a:t>上（前葉）から切開する</a:t>
            </a:r>
            <a:endParaRPr kumimoji="1" lang="ja-JP" altLang="en-US" dirty="0"/>
          </a:p>
        </p:txBody>
      </p:sp>
      <p:sp>
        <p:nvSpPr>
          <p:cNvPr id="4" name="スライド番号プレースホルダー 3"/>
          <p:cNvSpPr>
            <a:spLocks noGrp="1"/>
          </p:cNvSpPr>
          <p:nvPr>
            <p:ph type="sldNum" sz="quarter" idx="10"/>
          </p:nvPr>
        </p:nvSpPr>
        <p:spPr/>
        <p:txBody>
          <a:bodyPr/>
          <a:lstStyle/>
          <a:p>
            <a:fld id="{D743C5BA-5644-4184-9560-DD9C3FE188A2}" type="slidenum">
              <a:rPr kumimoji="1" lang="ja-JP" altLang="en-US" smtClean="0"/>
              <a:t>5</a:t>
            </a:fld>
            <a:endParaRPr kumimoji="1" lang="ja-JP" altLang="en-US"/>
          </a:p>
        </p:txBody>
      </p:sp>
    </p:spTree>
    <p:extLst>
      <p:ext uri="{BB962C8B-B14F-4D97-AF65-F5344CB8AC3E}">
        <p14:creationId xmlns:p14="http://schemas.microsoft.com/office/powerpoint/2010/main" val="2079563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下の膜（胃結腸間膜後葉）も切開して右胃大網動脈を</a:t>
            </a:r>
            <a:r>
              <a:rPr kumimoji="1" lang="en-US" altLang="ja-JP" dirty="0" smtClean="0"/>
              <a:t>isolation</a:t>
            </a:r>
            <a:r>
              <a:rPr kumimoji="1" lang="ja-JP" altLang="en-US" dirty="0" smtClean="0"/>
              <a:t>する</a:t>
            </a:r>
            <a:endParaRPr kumimoji="1" lang="en-US" altLang="ja-JP" dirty="0" smtClean="0"/>
          </a:p>
          <a:p>
            <a:r>
              <a:rPr kumimoji="1" lang="ja-JP" altLang="en-US" dirty="0" smtClean="0"/>
              <a:t>太ければ</a:t>
            </a:r>
            <a:r>
              <a:rPr kumimoji="1" lang="en-US" altLang="ja-JP" dirty="0" smtClean="0"/>
              <a:t>clip</a:t>
            </a:r>
            <a:r>
              <a:rPr kumimoji="1" lang="ja-JP" altLang="en-US" dirty="0" smtClean="0"/>
              <a:t>するが最近は</a:t>
            </a:r>
            <a:r>
              <a:rPr kumimoji="1" lang="en-US" altLang="ja-JP" dirty="0" smtClean="0"/>
              <a:t>soft</a:t>
            </a:r>
            <a:r>
              <a:rPr kumimoji="1" lang="ja-JP" altLang="en-US" dirty="0" smtClean="0"/>
              <a:t>凝固で焼いてからﾊｰﾓﾆｯｸｴｰｽにて切離</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743C5BA-5644-4184-9560-DD9C3FE188A2}" type="slidenum">
              <a:rPr kumimoji="1" lang="ja-JP" altLang="en-US" smtClean="0"/>
              <a:t>6</a:t>
            </a:fld>
            <a:endParaRPr kumimoji="1" lang="ja-JP" altLang="en-US"/>
          </a:p>
        </p:txBody>
      </p:sp>
    </p:spTree>
    <p:extLst>
      <p:ext uri="{BB962C8B-B14F-4D97-AF65-F5344CB8AC3E}">
        <p14:creationId xmlns:p14="http://schemas.microsoft.com/office/powerpoint/2010/main" val="447734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連続して受動のため短胃動脈を数本処理している</a:t>
            </a:r>
            <a:endParaRPr kumimoji="1" lang="en-US" altLang="ja-JP" dirty="0" smtClean="0"/>
          </a:p>
          <a:p>
            <a:r>
              <a:rPr kumimoji="1" lang="ja-JP" altLang="en-US" dirty="0" smtClean="0"/>
              <a:t>処理の方法は右胃大網動脈と同じく</a:t>
            </a:r>
            <a:r>
              <a:rPr kumimoji="1" lang="en-US" altLang="ja-JP" dirty="0" smtClean="0"/>
              <a:t>soft</a:t>
            </a:r>
            <a:r>
              <a:rPr kumimoji="1" lang="ja-JP" altLang="en-US" dirty="0" smtClean="0"/>
              <a:t>凝固の後にﾊｰﾓﾆｯｸにて切離</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743C5BA-5644-4184-9560-DD9C3FE188A2}" type="slidenum">
              <a:rPr kumimoji="1" lang="ja-JP" altLang="en-US" smtClean="0"/>
              <a:t>7</a:t>
            </a:fld>
            <a:endParaRPr kumimoji="1" lang="ja-JP" altLang="en-US"/>
          </a:p>
        </p:txBody>
      </p:sp>
    </p:spTree>
    <p:extLst>
      <p:ext uri="{BB962C8B-B14F-4D97-AF65-F5344CB8AC3E}">
        <p14:creationId xmlns:p14="http://schemas.microsoft.com/office/powerpoint/2010/main" val="3656993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中枢側のみ</a:t>
            </a:r>
            <a:r>
              <a:rPr kumimoji="1" lang="en-US" altLang="ja-JP" dirty="0" smtClean="0"/>
              <a:t>clip</a:t>
            </a:r>
            <a:r>
              <a:rPr kumimoji="1" lang="ja-JP" altLang="en-US" dirty="0" smtClean="0"/>
              <a:t>することもあり</a:t>
            </a:r>
            <a:endParaRPr kumimoji="1" lang="en-US" altLang="ja-JP" dirty="0" smtClean="0"/>
          </a:p>
          <a:p>
            <a:r>
              <a:rPr kumimoji="1" lang="ja-JP" altLang="en-US" dirty="0" smtClean="0"/>
              <a:t>開腹と違い視野がよく比較的簡単に処理できる</a:t>
            </a:r>
            <a:endParaRPr kumimoji="1" lang="en-US" altLang="ja-JP" dirty="0" smtClean="0"/>
          </a:p>
          <a:p>
            <a:r>
              <a:rPr kumimoji="1" lang="ja-JP" altLang="en-US" dirty="0" smtClean="0"/>
              <a:t>腹腔鏡下では深いところの結紮がなくなる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743C5BA-5644-4184-9560-DD9C3FE188A2}" type="slidenum">
              <a:rPr kumimoji="1" lang="ja-JP" altLang="en-US" smtClean="0"/>
              <a:t>8</a:t>
            </a:fld>
            <a:endParaRPr kumimoji="1" lang="ja-JP" altLang="en-US"/>
          </a:p>
        </p:txBody>
      </p:sp>
    </p:spTree>
    <p:extLst>
      <p:ext uri="{BB962C8B-B14F-4D97-AF65-F5344CB8AC3E}">
        <p14:creationId xmlns:p14="http://schemas.microsoft.com/office/powerpoint/2010/main" val="2375332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大弯側血管を胃壁に沿って前から奥にﾊｰﾓﾆｯｸにて処理すれば</a:t>
            </a:r>
            <a:r>
              <a:rPr kumimoji="1" lang="en-US" altLang="ja-JP" dirty="0" smtClean="0"/>
              <a:t>4</a:t>
            </a:r>
            <a:r>
              <a:rPr kumimoji="1" lang="ja-JP" altLang="en-US" dirty="0" smtClean="0"/>
              <a:t>ｓｂが廓清される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743C5BA-5644-4184-9560-DD9C3FE188A2}" type="slidenum">
              <a:rPr kumimoji="1" lang="ja-JP" altLang="en-US" smtClean="0"/>
              <a:t>9</a:t>
            </a:fld>
            <a:endParaRPr kumimoji="1" lang="ja-JP" altLang="en-US"/>
          </a:p>
        </p:txBody>
      </p:sp>
    </p:spTree>
    <p:extLst>
      <p:ext uri="{BB962C8B-B14F-4D97-AF65-F5344CB8AC3E}">
        <p14:creationId xmlns:p14="http://schemas.microsoft.com/office/powerpoint/2010/main" val="494410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57AE70A-B027-4628-9049-119E15F880FF}" type="datetimeFigureOut">
              <a:rPr kumimoji="1" lang="ja-JP" altLang="en-US" smtClean="0"/>
              <a:t>2012/8/26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4664146-ED6E-4729-BFDB-4E936DEADD74}" type="slidenum">
              <a:rPr kumimoji="1" lang="ja-JP" altLang="en-US" smtClean="0"/>
              <a:t>‹#›</a:t>
            </a:fld>
            <a:endParaRPr kumimoji="1" lang="ja-JP" altLang="en-US"/>
          </a:p>
        </p:txBody>
      </p:sp>
    </p:spTree>
    <p:extLst>
      <p:ext uri="{BB962C8B-B14F-4D97-AF65-F5344CB8AC3E}">
        <p14:creationId xmlns:p14="http://schemas.microsoft.com/office/powerpoint/2010/main" val="1208201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57AE70A-B027-4628-9049-119E15F880FF}" type="datetimeFigureOut">
              <a:rPr kumimoji="1" lang="ja-JP" altLang="en-US" smtClean="0"/>
              <a:t>2012/8/26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4664146-ED6E-4729-BFDB-4E936DEADD74}" type="slidenum">
              <a:rPr kumimoji="1" lang="ja-JP" altLang="en-US" smtClean="0"/>
              <a:t>‹#›</a:t>
            </a:fld>
            <a:endParaRPr kumimoji="1" lang="ja-JP" altLang="en-US"/>
          </a:p>
        </p:txBody>
      </p:sp>
    </p:spTree>
    <p:extLst>
      <p:ext uri="{BB962C8B-B14F-4D97-AF65-F5344CB8AC3E}">
        <p14:creationId xmlns:p14="http://schemas.microsoft.com/office/powerpoint/2010/main" val="138512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57AE70A-B027-4628-9049-119E15F880FF}" type="datetimeFigureOut">
              <a:rPr kumimoji="1" lang="ja-JP" altLang="en-US" smtClean="0"/>
              <a:t>2012/8/26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4664146-ED6E-4729-BFDB-4E936DEADD74}" type="slidenum">
              <a:rPr kumimoji="1" lang="ja-JP" altLang="en-US" smtClean="0"/>
              <a:t>‹#›</a:t>
            </a:fld>
            <a:endParaRPr kumimoji="1" lang="ja-JP" altLang="en-US"/>
          </a:p>
        </p:txBody>
      </p:sp>
    </p:spTree>
    <p:extLst>
      <p:ext uri="{BB962C8B-B14F-4D97-AF65-F5344CB8AC3E}">
        <p14:creationId xmlns:p14="http://schemas.microsoft.com/office/powerpoint/2010/main" val="1945952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57AE70A-B027-4628-9049-119E15F880FF}" type="datetimeFigureOut">
              <a:rPr kumimoji="1" lang="ja-JP" altLang="en-US" smtClean="0"/>
              <a:t>2012/8/26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4664146-ED6E-4729-BFDB-4E936DEADD74}" type="slidenum">
              <a:rPr kumimoji="1" lang="ja-JP" altLang="en-US" smtClean="0"/>
              <a:t>‹#›</a:t>
            </a:fld>
            <a:endParaRPr kumimoji="1" lang="ja-JP" altLang="en-US"/>
          </a:p>
        </p:txBody>
      </p:sp>
    </p:spTree>
    <p:extLst>
      <p:ext uri="{BB962C8B-B14F-4D97-AF65-F5344CB8AC3E}">
        <p14:creationId xmlns:p14="http://schemas.microsoft.com/office/powerpoint/2010/main" val="3779381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57AE70A-B027-4628-9049-119E15F880FF}" type="datetimeFigureOut">
              <a:rPr kumimoji="1" lang="ja-JP" altLang="en-US" smtClean="0"/>
              <a:t>2012/8/26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4664146-ED6E-4729-BFDB-4E936DEADD74}" type="slidenum">
              <a:rPr kumimoji="1" lang="ja-JP" altLang="en-US" smtClean="0"/>
              <a:t>‹#›</a:t>
            </a:fld>
            <a:endParaRPr kumimoji="1" lang="ja-JP" altLang="en-US"/>
          </a:p>
        </p:txBody>
      </p:sp>
    </p:spTree>
    <p:extLst>
      <p:ext uri="{BB962C8B-B14F-4D97-AF65-F5344CB8AC3E}">
        <p14:creationId xmlns:p14="http://schemas.microsoft.com/office/powerpoint/2010/main" val="404006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57AE70A-B027-4628-9049-119E15F880FF}" type="datetimeFigureOut">
              <a:rPr kumimoji="1" lang="ja-JP" altLang="en-US" smtClean="0"/>
              <a:t>2012/8/26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4664146-ED6E-4729-BFDB-4E936DEADD74}" type="slidenum">
              <a:rPr kumimoji="1" lang="ja-JP" altLang="en-US" smtClean="0"/>
              <a:t>‹#›</a:t>
            </a:fld>
            <a:endParaRPr kumimoji="1" lang="ja-JP" altLang="en-US"/>
          </a:p>
        </p:txBody>
      </p:sp>
    </p:spTree>
    <p:extLst>
      <p:ext uri="{BB962C8B-B14F-4D97-AF65-F5344CB8AC3E}">
        <p14:creationId xmlns:p14="http://schemas.microsoft.com/office/powerpoint/2010/main" val="3191231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57AE70A-B027-4628-9049-119E15F880FF}" type="datetimeFigureOut">
              <a:rPr kumimoji="1" lang="ja-JP" altLang="en-US" smtClean="0"/>
              <a:t>2012/8/26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4664146-ED6E-4729-BFDB-4E936DEADD74}" type="slidenum">
              <a:rPr kumimoji="1" lang="ja-JP" altLang="en-US" smtClean="0"/>
              <a:t>‹#›</a:t>
            </a:fld>
            <a:endParaRPr kumimoji="1" lang="ja-JP" altLang="en-US"/>
          </a:p>
        </p:txBody>
      </p:sp>
    </p:spTree>
    <p:extLst>
      <p:ext uri="{BB962C8B-B14F-4D97-AF65-F5344CB8AC3E}">
        <p14:creationId xmlns:p14="http://schemas.microsoft.com/office/powerpoint/2010/main" val="715045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57AE70A-B027-4628-9049-119E15F880FF}" type="datetimeFigureOut">
              <a:rPr kumimoji="1" lang="ja-JP" altLang="en-US" smtClean="0"/>
              <a:t>2012/8/26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4664146-ED6E-4729-BFDB-4E936DEADD74}" type="slidenum">
              <a:rPr kumimoji="1" lang="ja-JP" altLang="en-US" smtClean="0"/>
              <a:t>‹#›</a:t>
            </a:fld>
            <a:endParaRPr kumimoji="1" lang="ja-JP" altLang="en-US"/>
          </a:p>
        </p:txBody>
      </p:sp>
    </p:spTree>
    <p:extLst>
      <p:ext uri="{BB962C8B-B14F-4D97-AF65-F5344CB8AC3E}">
        <p14:creationId xmlns:p14="http://schemas.microsoft.com/office/powerpoint/2010/main" val="1003799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57AE70A-B027-4628-9049-119E15F880FF}" type="datetimeFigureOut">
              <a:rPr kumimoji="1" lang="ja-JP" altLang="en-US" smtClean="0"/>
              <a:t>2012/8/26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4664146-ED6E-4729-BFDB-4E936DEADD74}" type="slidenum">
              <a:rPr kumimoji="1" lang="ja-JP" altLang="en-US" smtClean="0"/>
              <a:t>‹#›</a:t>
            </a:fld>
            <a:endParaRPr kumimoji="1" lang="ja-JP" altLang="en-US"/>
          </a:p>
        </p:txBody>
      </p:sp>
    </p:spTree>
    <p:extLst>
      <p:ext uri="{BB962C8B-B14F-4D97-AF65-F5344CB8AC3E}">
        <p14:creationId xmlns:p14="http://schemas.microsoft.com/office/powerpoint/2010/main" val="3924682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57AE70A-B027-4628-9049-119E15F880FF}" type="datetimeFigureOut">
              <a:rPr kumimoji="1" lang="ja-JP" altLang="en-US" smtClean="0"/>
              <a:t>2012/8/26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4664146-ED6E-4729-BFDB-4E936DEADD74}" type="slidenum">
              <a:rPr kumimoji="1" lang="ja-JP" altLang="en-US" smtClean="0"/>
              <a:t>‹#›</a:t>
            </a:fld>
            <a:endParaRPr kumimoji="1" lang="ja-JP" altLang="en-US"/>
          </a:p>
        </p:txBody>
      </p:sp>
    </p:spTree>
    <p:extLst>
      <p:ext uri="{BB962C8B-B14F-4D97-AF65-F5344CB8AC3E}">
        <p14:creationId xmlns:p14="http://schemas.microsoft.com/office/powerpoint/2010/main" val="1704334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57AE70A-B027-4628-9049-119E15F880FF}" type="datetimeFigureOut">
              <a:rPr kumimoji="1" lang="ja-JP" altLang="en-US" smtClean="0"/>
              <a:t>2012/8/26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4664146-ED6E-4729-BFDB-4E936DEADD74}" type="slidenum">
              <a:rPr kumimoji="1" lang="ja-JP" altLang="en-US" smtClean="0"/>
              <a:t>‹#›</a:t>
            </a:fld>
            <a:endParaRPr kumimoji="1" lang="ja-JP" altLang="en-US"/>
          </a:p>
        </p:txBody>
      </p:sp>
    </p:spTree>
    <p:extLst>
      <p:ext uri="{BB962C8B-B14F-4D97-AF65-F5344CB8AC3E}">
        <p14:creationId xmlns:p14="http://schemas.microsoft.com/office/powerpoint/2010/main" val="3244378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7AE70A-B027-4628-9049-119E15F880FF}" type="datetimeFigureOut">
              <a:rPr kumimoji="1" lang="ja-JP" altLang="en-US" smtClean="0"/>
              <a:t>2012/8/26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664146-ED6E-4729-BFDB-4E936DEADD74}" type="slidenum">
              <a:rPr kumimoji="1" lang="ja-JP" altLang="en-US" smtClean="0"/>
              <a:t>‹#›</a:t>
            </a:fld>
            <a:endParaRPr kumimoji="1" lang="ja-JP" altLang="en-US"/>
          </a:p>
        </p:txBody>
      </p:sp>
    </p:spTree>
    <p:extLst>
      <p:ext uri="{BB962C8B-B14F-4D97-AF65-F5344CB8AC3E}">
        <p14:creationId xmlns:p14="http://schemas.microsoft.com/office/powerpoint/2010/main" val="360179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microsoft.com/office/2007/relationships/hdphoto" Target="../media/hdphoto16.wdp"/><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7.jpe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9.jpeg"/><Relationship Id="rId4" Type="http://schemas.microsoft.com/office/2007/relationships/hdphoto" Target="../media/hdphoto6.wdp"/></Relationships>
</file>

<file path=ppt/slides/_rels/slide6.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11.jpeg"/><Relationship Id="rId4" Type="http://schemas.microsoft.com/office/2007/relationships/hdphoto" Target="../media/hdphoto8.wdp"/></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12.wdp"/><Relationship Id="rId5" Type="http://schemas.openxmlformats.org/officeDocument/2006/relationships/image" Target="../media/image14.jpeg"/><Relationship Id="rId4" Type="http://schemas.microsoft.com/office/2007/relationships/hdphoto" Target="../media/hdphoto11.wdp"/></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14.wdp"/><Relationship Id="rId5" Type="http://schemas.openxmlformats.org/officeDocument/2006/relationships/image" Target="../media/image16.jpeg"/><Relationship Id="rId4" Type="http://schemas.microsoft.com/office/2007/relationships/hdphoto" Target="../media/hdphoto13.wdp"/></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4.jpeg"/><Relationship Id="rId4" Type="http://schemas.microsoft.com/office/2007/relationships/hdphoto" Target="../media/hdphoto1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7467"/>
          <a:stretch/>
        </p:blipFill>
        <p:spPr>
          <a:xfrm>
            <a:off x="4067944" y="374568"/>
            <a:ext cx="4845772" cy="6345936"/>
          </a:xfrm>
          <a:prstGeom prst="rect">
            <a:avLst/>
          </a:prstGeom>
        </p:spPr>
      </p:pic>
      <p:pic>
        <p:nvPicPr>
          <p:cNvPr id="5" name="図 5"/>
          <p:cNvPicPr>
            <a:picLocks noChangeAspect="1"/>
          </p:cNvPicPr>
          <p:nvPr/>
        </p:nvPicPr>
        <p:blipFill rotWithShape="1">
          <a:blip r:embed="rId5">
            <a:extLst>
              <a:ext uri="{28A0092B-C50C-407E-A947-70E740481C1C}">
                <a14:useLocalDpi xmlns:a14="http://schemas.microsoft.com/office/drawing/2010/main" val="0"/>
              </a:ext>
            </a:extLst>
          </a:blip>
          <a:srcRect l="10793" t="14075" r="13588" b="19408"/>
          <a:stretch/>
        </p:blipFill>
        <p:spPr bwMode="auto">
          <a:xfrm>
            <a:off x="323528" y="764704"/>
            <a:ext cx="3844435" cy="478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矢印コネクタ 3"/>
          <p:cNvCxnSpPr/>
          <p:nvPr/>
        </p:nvCxnSpPr>
        <p:spPr>
          <a:xfrm>
            <a:off x="2350930" y="664433"/>
            <a:ext cx="83186" cy="89235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2267744" y="1556792"/>
            <a:ext cx="2880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円弧 7"/>
          <p:cNvSpPr/>
          <p:nvPr/>
        </p:nvSpPr>
        <p:spPr>
          <a:xfrm rot="2985797">
            <a:off x="6726891" y="2320471"/>
            <a:ext cx="1440160" cy="3672408"/>
          </a:xfrm>
          <a:prstGeom prst="arc">
            <a:avLst>
              <a:gd name="adj1" fmla="val 16200000"/>
              <a:gd name="adj2" fmla="val 1328876"/>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円弧 12"/>
          <p:cNvSpPr/>
          <p:nvPr/>
        </p:nvSpPr>
        <p:spPr>
          <a:xfrm rot="6455648" flipV="1">
            <a:off x="6671841" y="2517889"/>
            <a:ext cx="1447397" cy="3268757"/>
          </a:xfrm>
          <a:prstGeom prst="arc">
            <a:avLst>
              <a:gd name="adj1" fmla="val 16113210"/>
              <a:gd name="adj2" fmla="val 473423"/>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テキスト ボックス 8"/>
          <p:cNvSpPr txBox="1"/>
          <p:nvPr/>
        </p:nvSpPr>
        <p:spPr>
          <a:xfrm>
            <a:off x="1858052" y="295101"/>
            <a:ext cx="3001980" cy="369332"/>
          </a:xfrm>
          <a:prstGeom prst="rect">
            <a:avLst/>
          </a:prstGeom>
          <a:noFill/>
        </p:spPr>
        <p:txBody>
          <a:bodyPr wrap="square" rtlCol="0">
            <a:spAutoFit/>
          </a:bodyPr>
          <a:lstStyle/>
          <a:p>
            <a:r>
              <a:rPr kumimoji="1" lang="en-US" altLang="ja-JP" dirty="0" err="1" smtClean="0"/>
              <a:t>miniloop</a:t>
            </a:r>
            <a:r>
              <a:rPr kumimoji="1" lang="en-US" altLang="ja-JP" dirty="0" smtClean="0"/>
              <a:t>(</a:t>
            </a:r>
            <a:r>
              <a:rPr kumimoji="1" lang="ja-JP" altLang="en-US" dirty="0" smtClean="0"/>
              <a:t>挙上と肝圧排</a:t>
            </a:r>
            <a:r>
              <a:rPr kumimoji="1" lang="en-US" altLang="ja-JP" dirty="0" smtClean="0"/>
              <a:t>)</a:t>
            </a:r>
            <a:endParaRPr kumimoji="1" lang="ja-JP" altLang="en-US" dirty="0"/>
          </a:p>
        </p:txBody>
      </p:sp>
      <p:sp>
        <p:nvSpPr>
          <p:cNvPr id="10" name="テキスト ボックス 9"/>
          <p:cNvSpPr txBox="1"/>
          <p:nvPr/>
        </p:nvSpPr>
        <p:spPr>
          <a:xfrm>
            <a:off x="323528" y="1556792"/>
            <a:ext cx="720080" cy="369332"/>
          </a:xfrm>
          <a:prstGeom prst="rect">
            <a:avLst/>
          </a:prstGeom>
          <a:noFill/>
        </p:spPr>
        <p:txBody>
          <a:bodyPr wrap="square" rtlCol="0">
            <a:spAutoFit/>
          </a:bodyPr>
          <a:lstStyle/>
          <a:p>
            <a:r>
              <a:rPr kumimoji="1" lang="en-US" altLang="ja-JP" dirty="0" smtClean="0"/>
              <a:t>5mm</a:t>
            </a:r>
            <a:endParaRPr kumimoji="1" lang="ja-JP" altLang="en-US" dirty="0"/>
          </a:p>
        </p:txBody>
      </p:sp>
      <p:sp>
        <p:nvSpPr>
          <p:cNvPr id="11" name="テキスト ボックス 10"/>
          <p:cNvSpPr txBox="1"/>
          <p:nvPr/>
        </p:nvSpPr>
        <p:spPr>
          <a:xfrm>
            <a:off x="475928" y="3188833"/>
            <a:ext cx="720080" cy="369332"/>
          </a:xfrm>
          <a:prstGeom prst="rect">
            <a:avLst/>
          </a:prstGeom>
          <a:noFill/>
        </p:spPr>
        <p:txBody>
          <a:bodyPr wrap="square" rtlCol="0">
            <a:spAutoFit/>
          </a:bodyPr>
          <a:lstStyle/>
          <a:p>
            <a:r>
              <a:rPr kumimoji="1" lang="en-US" altLang="ja-JP" dirty="0" smtClean="0"/>
              <a:t>5mm</a:t>
            </a:r>
            <a:endParaRPr kumimoji="1" lang="ja-JP" altLang="en-US" dirty="0"/>
          </a:p>
        </p:txBody>
      </p:sp>
      <p:sp>
        <p:nvSpPr>
          <p:cNvPr id="12" name="テキスト ボックス 11"/>
          <p:cNvSpPr txBox="1"/>
          <p:nvPr/>
        </p:nvSpPr>
        <p:spPr>
          <a:xfrm>
            <a:off x="3563888" y="1774250"/>
            <a:ext cx="720080" cy="369332"/>
          </a:xfrm>
          <a:prstGeom prst="rect">
            <a:avLst/>
          </a:prstGeom>
          <a:noFill/>
        </p:spPr>
        <p:txBody>
          <a:bodyPr wrap="square" rtlCol="0">
            <a:spAutoFit/>
          </a:bodyPr>
          <a:lstStyle/>
          <a:p>
            <a:r>
              <a:rPr kumimoji="1" lang="en-US" altLang="ja-JP" dirty="0" smtClean="0"/>
              <a:t>5mm</a:t>
            </a:r>
            <a:endParaRPr kumimoji="1" lang="ja-JP" altLang="en-US" dirty="0"/>
          </a:p>
        </p:txBody>
      </p:sp>
      <p:sp>
        <p:nvSpPr>
          <p:cNvPr id="14" name="テキスト ボックス 13"/>
          <p:cNvSpPr txBox="1"/>
          <p:nvPr/>
        </p:nvSpPr>
        <p:spPr>
          <a:xfrm>
            <a:off x="3203848" y="3717032"/>
            <a:ext cx="864096" cy="369332"/>
          </a:xfrm>
          <a:prstGeom prst="rect">
            <a:avLst/>
          </a:prstGeom>
          <a:noFill/>
        </p:spPr>
        <p:txBody>
          <a:bodyPr wrap="square" rtlCol="0">
            <a:spAutoFit/>
          </a:bodyPr>
          <a:lstStyle/>
          <a:p>
            <a:r>
              <a:rPr lang="en-US" altLang="ja-JP" dirty="0" smtClean="0"/>
              <a:t>12</a:t>
            </a:r>
            <a:r>
              <a:rPr kumimoji="1" lang="en-US" altLang="ja-JP" dirty="0" smtClean="0"/>
              <a:t>mm</a:t>
            </a:r>
            <a:endParaRPr kumimoji="1" lang="ja-JP" altLang="en-US" dirty="0"/>
          </a:p>
        </p:txBody>
      </p:sp>
      <p:sp>
        <p:nvSpPr>
          <p:cNvPr id="15" name="テキスト ボックス 14"/>
          <p:cNvSpPr txBox="1"/>
          <p:nvPr/>
        </p:nvSpPr>
        <p:spPr>
          <a:xfrm>
            <a:off x="1754007" y="5573321"/>
            <a:ext cx="1193846" cy="369332"/>
          </a:xfrm>
          <a:prstGeom prst="rect">
            <a:avLst/>
          </a:prstGeom>
          <a:noFill/>
        </p:spPr>
        <p:txBody>
          <a:bodyPr wrap="square" rtlCol="0">
            <a:spAutoFit/>
          </a:bodyPr>
          <a:lstStyle/>
          <a:p>
            <a:r>
              <a:rPr lang="en-US" altLang="ja-JP" dirty="0" smtClean="0"/>
              <a:t>5port+1</a:t>
            </a:r>
            <a:endParaRPr kumimoji="1" lang="ja-JP" altLang="en-US" dirty="0"/>
          </a:p>
        </p:txBody>
      </p:sp>
    </p:spTree>
    <p:extLst>
      <p:ext uri="{BB962C8B-B14F-4D97-AF65-F5344CB8AC3E}">
        <p14:creationId xmlns:p14="http://schemas.microsoft.com/office/powerpoint/2010/main" val="2858141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l="9333" t="14883" r="6409" b="6822"/>
          <a:stretch/>
        </p:blipFill>
        <p:spPr>
          <a:xfrm>
            <a:off x="35496" y="764704"/>
            <a:ext cx="4082904" cy="5369441"/>
          </a:xfrm>
          <a:prstGeom prst="rect">
            <a:avLst/>
          </a:prstGeom>
        </p:spPr>
      </p:pic>
      <p:pic>
        <p:nvPicPr>
          <p:cNvPr id="3" name="図 2"/>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t="14574" r="2824" b="6357"/>
          <a:stretch/>
        </p:blipFill>
        <p:spPr>
          <a:xfrm>
            <a:off x="4327610" y="548680"/>
            <a:ext cx="4708886" cy="5422605"/>
          </a:xfrm>
          <a:prstGeom prst="rect">
            <a:avLst/>
          </a:prstGeom>
        </p:spPr>
      </p:pic>
      <p:cxnSp>
        <p:nvCxnSpPr>
          <p:cNvPr id="5" name="直線コネクタ 4"/>
          <p:cNvCxnSpPr/>
          <p:nvPr/>
        </p:nvCxnSpPr>
        <p:spPr>
          <a:xfrm>
            <a:off x="2699792" y="2420888"/>
            <a:ext cx="2880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2267744" y="1916832"/>
            <a:ext cx="0" cy="2796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366674" y="1484784"/>
            <a:ext cx="2069422" cy="646331"/>
          </a:xfrm>
          <a:prstGeom prst="rect">
            <a:avLst/>
          </a:prstGeom>
          <a:noFill/>
        </p:spPr>
        <p:txBody>
          <a:bodyPr wrap="square" rtlCol="0">
            <a:spAutoFit/>
          </a:bodyPr>
          <a:lstStyle/>
          <a:p>
            <a:r>
              <a:rPr lang="en-US" altLang="ja-JP" dirty="0" smtClean="0"/>
              <a:t>l</a:t>
            </a:r>
            <a:r>
              <a:rPr kumimoji="1" lang="en-US" altLang="ja-JP" dirty="0" smtClean="0"/>
              <a:t>eft </a:t>
            </a:r>
            <a:r>
              <a:rPr kumimoji="1" lang="en-US" altLang="ja-JP" dirty="0" err="1" smtClean="0"/>
              <a:t>gastroepiploic</a:t>
            </a:r>
            <a:r>
              <a:rPr kumimoji="1" lang="en-US" altLang="ja-JP" dirty="0" smtClean="0"/>
              <a:t> a</a:t>
            </a:r>
          </a:p>
          <a:p>
            <a:r>
              <a:rPr lang="en-US" altLang="ja-JP" dirty="0" smtClean="0"/>
              <a:t>4sb</a:t>
            </a:r>
            <a:endParaRPr kumimoji="1" lang="ja-JP" altLang="en-US" dirty="0"/>
          </a:p>
        </p:txBody>
      </p:sp>
      <p:sp>
        <p:nvSpPr>
          <p:cNvPr id="9" name="テキスト ボックス 8"/>
          <p:cNvSpPr txBox="1"/>
          <p:nvPr/>
        </p:nvSpPr>
        <p:spPr>
          <a:xfrm>
            <a:off x="2771800" y="3717032"/>
            <a:ext cx="1133252" cy="369332"/>
          </a:xfrm>
          <a:prstGeom prst="rect">
            <a:avLst/>
          </a:prstGeom>
          <a:noFill/>
        </p:spPr>
        <p:txBody>
          <a:bodyPr wrap="square" rtlCol="0">
            <a:spAutoFit/>
          </a:bodyPr>
          <a:lstStyle/>
          <a:p>
            <a:r>
              <a:rPr lang="en-US" altLang="ja-JP" dirty="0" err="1" smtClean="0"/>
              <a:t>e</a:t>
            </a:r>
            <a:r>
              <a:rPr kumimoji="1" lang="en-US" altLang="ja-JP" dirty="0" err="1" smtClean="0"/>
              <a:t>piploic</a:t>
            </a:r>
            <a:r>
              <a:rPr kumimoji="1" lang="en-US" altLang="ja-JP" dirty="0" smtClean="0"/>
              <a:t> a</a:t>
            </a:r>
          </a:p>
        </p:txBody>
      </p:sp>
      <p:cxnSp>
        <p:nvCxnSpPr>
          <p:cNvPr id="11" name="直線矢印コネクタ 10"/>
          <p:cNvCxnSpPr/>
          <p:nvPr/>
        </p:nvCxnSpPr>
        <p:spPr>
          <a:xfrm flipV="1">
            <a:off x="2843808" y="3573016"/>
            <a:ext cx="0"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a:off x="2888420" y="2056656"/>
            <a:ext cx="479730" cy="29222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3779912" y="2131115"/>
            <a:ext cx="1296144" cy="122587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8379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b="5582"/>
          <a:stretch/>
        </p:blipFill>
        <p:spPr>
          <a:xfrm>
            <a:off x="2145082" y="116632"/>
            <a:ext cx="4853836" cy="6475228"/>
          </a:xfrm>
          <a:prstGeom prst="rect">
            <a:avLst/>
          </a:prstGeom>
        </p:spPr>
      </p:pic>
      <p:cxnSp>
        <p:nvCxnSpPr>
          <p:cNvPr id="7" name="直線矢印コネクタ 6"/>
          <p:cNvCxnSpPr/>
          <p:nvPr/>
        </p:nvCxnSpPr>
        <p:spPr>
          <a:xfrm flipH="1" flipV="1">
            <a:off x="3851920" y="116632"/>
            <a:ext cx="936104" cy="113102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6380584" y="3653409"/>
            <a:ext cx="1071736" cy="14317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323528" y="301298"/>
            <a:ext cx="3312368" cy="369332"/>
          </a:xfrm>
          <a:prstGeom prst="rect">
            <a:avLst/>
          </a:prstGeom>
          <a:noFill/>
        </p:spPr>
        <p:txBody>
          <a:bodyPr wrap="square" rtlCol="0">
            <a:spAutoFit/>
          </a:bodyPr>
          <a:lstStyle/>
          <a:p>
            <a:r>
              <a:rPr kumimoji="1" lang="en-US" altLang="ja-JP" dirty="0" err="1" smtClean="0"/>
              <a:t>miniloop</a:t>
            </a:r>
            <a:r>
              <a:rPr kumimoji="1" lang="ja-JP" altLang="en-US" dirty="0" smtClean="0"/>
              <a:t>　</a:t>
            </a:r>
            <a:r>
              <a:rPr kumimoji="1" lang="en-US" altLang="ja-JP" dirty="0" err="1" smtClean="0"/>
              <a:t>retoracter</a:t>
            </a:r>
            <a:r>
              <a:rPr kumimoji="1" lang="ja-JP" altLang="en-US" dirty="0" smtClean="0"/>
              <a:t>で</a:t>
            </a:r>
            <a:r>
              <a:rPr lang="ja-JP" altLang="en-US" dirty="0" smtClean="0"/>
              <a:t>牽引</a:t>
            </a:r>
            <a:endParaRPr kumimoji="1" lang="ja-JP" altLang="en-US" dirty="0"/>
          </a:p>
        </p:txBody>
      </p:sp>
    </p:spTree>
    <p:extLst>
      <p:ext uri="{BB962C8B-B14F-4D97-AF65-F5344CB8AC3E}">
        <p14:creationId xmlns:p14="http://schemas.microsoft.com/office/powerpoint/2010/main" val="3928483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7116" t="13840" r="4458" b="6314"/>
          <a:stretch/>
        </p:blipFill>
        <p:spPr>
          <a:xfrm>
            <a:off x="308344" y="476672"/>
            <a:ext cx="4284921" cy="5475768"/>
          </a:xfrm>
          <a:prstGeom prst="rect">
            <a:avLst/>
          </a:prstGeom>
        </p:spPr>
      </p:pic>
      <p:cxnSp>
        <p:nvCxnSpPr>
          <p:cNvPr id="5" name="直線コネクタ 4"/>
          <p:cNvCxnSpPr/>
          <p:nvPr/>
        </p:nvCxnSpPr>
        <p:spPr>
          <a:xfrm flipV="1">
            <a:off x="3059832" y="1929997"/>
            <a:ext cx="0"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915816" y="526711"/>
            <a:ext cx="2069422" cy="646331"/>
          </a:xfrm>
          <a:prstGeom prst="rect">
            <a:avLst/>
          </a:prstGeom>
          <a:noFill/>
        </p:spPr>
        <p:txBody>
          <a:bodyPr wrap="square" rtlCol="0">
            <a:spAutoFit/>
          </a:bodyPr>
          <a:lstStyle/>
          <a:p>
            <a:r>
              <a:rPr lang="en-US" altLang="ja-JP" dirty="0" smtClean="0"/>
              <a:t>l</a:t>
            </a:r>
            <a:r>
              <a:rPr kumimoji="1" lang="en-US" altLang="ja-JP" dirty="0" smtClean="0"/>
              <a:t>eft </a:t>
            </a:r>
            <a:r>
              <a:rPr kumimoji="1" lang="en-US" altLang="ja-JP" dirty="0" err="1" smtClean="0"/>
              <a:t>gastroepiploic</a:t>
            </a:r>
            <a:r>
              <a:rPr kumimoji="1" lang="en-US" altLang="ja-JP" dirty="0" smtClean="0"/>
              <a:t> a</a:t>
            </a:r>
          </a:p>
          <a:p>
            <a:r>
              <a:rPr lang="en-US" altLang="ja-JP" dirty="0" smtClean="0"/>
              <a:t>4sb</a:t>
            </a:r>
            <a:endParaRPr kumimoji="1" lang="ja-JP" altLang="en-US" dirty="0"/>
          </a:p>
        </p:txBody>
      </p:sp>
      <p:sp>
        <p:nvSpPr>
          <p:cNvPr id="9" name="テキスト ボックス 8"/>
          <p:cNvSpPr txBox="1"/>
          <p:nvPr/>
        </p:nvSpPr>
        <p:spPr>
          <a:xfrm>
            <a:off x="3779912" y="2352753"/>
            <a:ext cx="1133252" cy="369332"/>
          </a:xfrm>
          <a:prstGeom prst="rect">
            <a:avLst/>
          </a:prstGeom>
          <a:noFill/>
        </p:spPr>
        <p:txBody>
          <a:bodyPr wrap="square" rtlCol="0">
            <a:spAutoFit/>
          </a:bodyPr>
          <a:lstStyle/>
          <a:p>
            <a:r>
              <a:rPr lang="en-US" altLang="ja-JP" dirty="0" err="1" smtClean="0"/>
              <a:t>e</a:t>
            </a:r>
            <a:r>
              <a:rPr kumimoji="1" lang="en-US" altLang="ja-JP" dirty="0" err="1" smtClean="0"/>
              <a:t>piploic</a:t>
            </a:r>
            <a:r>
              <a:rPr kumimoji="1" lang="en-US" altLang="ja-JP" dirty="0" smtClean="0"/>
              <a:t> a</a:t>
            </a:r>
          </a:p>
        </p:txBody>
      </p:sp>
      <p:cxnSp>
        <p:nvCxnSpPr>
          <p:cNvPr id="11" name="直線矢印コネクタ 10"/>
          <p:cNvCxnSpPr/>
          <p:nvPr/>
        </p:nvCxnSpPr>
        <p:spPr>
          <a:xfrm flipH="1">
            <a:off x="3491880" y="2537419"/>
            <a:ext cx="361197"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3059832" y="1137909"/>
            <a:ext cx="0" cy="68494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 name="図 9"/>
          <p:cNvPicPr>
            <a:picLocks noChangeAspect="1"/>
          </p:cNvPicPr>
          <p:nvPr/>
        </p:nvPicPr>
        <p:blipFill rotWithShape="1">
          <a:blip r:embed="rId5">
            <a:extLst>
              <a:ext uri="{28A0092B-C50C-407E-A947-70E740481C1C}">
                <a14:useLocalDpi xmlns:a14="http://schemas.microsoft.com/office/drawing/2010/main" val="0"/>
              </a:ext>
            </a:extLst>
          </a:blip>
          <a:srcRect l="9333" t="14883" r="6409" b="6822"/>
          <a:stretch/>
        </p:blipFill>
        <p:spPr>
          <a:xfrm>
            <a:off x="4860032" y="520996"/>
            <a:ext cx="4082904" cy="5369441"/>
          </a:xfrm>
          <a:prstGeom prst="rect">
            <a:avLst/>
          </a:prstGeom>
        </p:spPr>
      </p:pic>
      <p:cxnSp>
        <p:nvCxnSpPr>
          <p:cNvPr id="6" name="直線矢印コネクタ 5"/>
          <p:cNvCxnSpPr/>
          <p:nvPr/>
        </p:nvCxnSpPr>
        <p:spPr>
          <a:xfrm flipH="1">
            <a:off x="7668344" y="1034542"/>
            <a:ext cx="450629" cy="100346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6933675" y="624561"/>
            <a:ext cx="2069422" cy="369332"/>
          </a:xfrm>
          <a:prstGeom prst="rect">
            <a:avLst/>
          </a:prstGeom>
          <a:noFill/>
        </p:spPr>
        <p:txBody>
          <a:bodyPr wrap="square" rtlCol="0">
            <a:spAutoFit/>
          </a:bodyPr>
          <a:lstStyle/>
          <a:p>
            <a:r>
              <a:rPr lang="en-US" altLang="ja-JP" dirty="0" smtClean="0"/>
              <a:t>l</a:t>
            </a:r>
            <a:r>
              <a:rPr kumimoji="1" lang="en-US" altLang="ja-JP" dirty="0" smtClean="0"/>
              <a:t>eft </a:t>
            </a:r>
            <a:r>
              <a:rPr kumimoji="1" lang="en-US" altLang="ja-JP" dirty="0" err="1" smtClean="0"/>
              <a:t>gastroepiploic</a:t>
            </a:r>
            <a:r>
              <a:rPr kumimoji="1" lang="en-US" altLang="ja-JP" dirty="0" smtClean="0"/>
              <a:t> </a:t>
            </a:r>
            <a:r>
              <a:rPr kumimoji="1" lang="en-US" altLang="ja-JP" dirty="0" smtClean="0"/>
              <a:t>a</a:t>
            </a:r>
            <a:endParaRPr kumimoji="1" lang="en-US" altLang="ja-JP" dirty="0" smtClean="0"/>
          </a:p>
        </p:txBody>
      </p:sp>
      <p:sp>
        <p:nvSpPr>
          <p:cNvPr id="12" name="テキスト ボックス 11"/>
          <p:cNvSpPr txBox="1"/>
          <p:nvPr/>
        </p:nvSpPr>
        <p:spPr>
          <a:xfrm>
            <a:off x="4103948" y="6090592"/>
            <a:ext cx="809216" cy="369332"/>
          </a:xfrm>
          <a:prstGeom prst="rect">
            <a:avLst/>
          </a:prstGeom>
          <a:noFill/>
        </p:spPr>
        <p:txBody>
          <a:bodyPr wrap="square" rtlCol="0">
            <a:spAutoFit/>
          </a:bodyPr>
          <a:lstStyle/>
          <a:p>
            <a:r>
              <a:rPr lang="en-US" altLang="ja-JP" dirty="0"/>
              <a:t>4sb</a:t>
            </a:r>
            <a:endParaRPr kumimoji="1" lang="ja-JP" altLang="en-US" dirty="0"/>
          </a:p>
        </p:txBody>
      </p:sp>
    </p:spTree>
    <p:extLst>
      <p:ext uri="{BB962C8B-B14F-4D97-AF65-F5344CB8AC3E}">
        <p14:creationId xmlns:p14="http://schemas.microsoft.com/office/powerpoint/2010/main" val="3669699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8725" r="7926" b="18097"/>
          <a:stretch/>
        </p:blipFill>
        <p:spPr>
          <a:xfrm>
            <a:off x="35496" y="616688"/>
            <a:ext cx="4461724" cy="5018568"/>
          </a:xfrm>
          <a:prstGeom prst="rect">
            <a:avLst/>
          </a:prstGeom>
        </p:spPr>
      </p:pic>
      <p:sp>
        <p:nvSpPr>
          <p:cNvPr id="5" name="テキスト ボックス 4"/>
          <p:cNvSpPr txBox="1"/>
          <p:nvPr/>
        </p:nvSpPr>
        <p:spPr>
          <a:xfrm>
            <a:off x="2966453" y="1682242"/>
            <a:ext cx="965763" cy="369332"/>
          </a:xfrm>
          <a:prstGeom prst="rect">
            <a:avLst/>
          </a:prstGeom>
          <a:noFill/>
        </p:spPr>
        <p:txBody>
          <a:bodyPr wrap="square" rtlCol="0">
            <a:spAutoFit/>
          </a:bodyPr>
          <a:lstStyle/>
          <a:p>
            <a:r>
              <a:rPr kumimoji="1" lang="ja-JP" altLang="en-US" dirty="0" smtClean="0"/>
              <a:t>脾下極</a:t>
            </a:r>
            <a:endParaRPr kumimoji="1" lang="ja-JP" altLang="en-US" dirty="0"/>
          </a:p>
        </p:txBody>
      </p:sp>
      <p:sp>
        <p:nvSpPr>
          <p:cNvPr id="10" name="円弧 9"/>
          <p:cNvSpPr/>
          <p:nvPr/>
        </p:nvSpPr>
        <p:spPr>
          <a:xfrm rot="2985797">
            <a:off x="966252" y="1381057"/>
            <a:ext cx="1440160" cy="3672408"/>
          </a:xfrm>
          <a:prstGeom prst="arc">
            <a:avLst>
              <a:gd name="adj1" fmla="val 16200000"/>
              <a:gd name="adj2" fmla="val 1328876"/>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2" name="図 1"/>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l="6994" t="8218" r="2386" b="15658"/>
          <a:stretch/>
        </p:blipFill>
        <p:spPr>
          <a:xfrm>
            <a:off x="3995936" y="348074"/>
            <a:ext cx="5074815" cy="6033254"/>
          </a:xfrm>
          <a:prstGeom prst="rect">
            <a:avLst/>
          </a:prstGeom>
        </p:spPr>
      </p:pic>
      <p:sp>
        <p:nvSpPr>
          <p:cNvPr id="9" name="テキスト ボックス 8"/>
          <p:cNvSpPr txBox="1"/>
          <p:nvPr/>
        </p:nvSpPr>
        <p:spPr>
          <a:xfrm>
            <a:off x="1334434" y="5626267"/>
            <a:ext cx="2084812" cy="646331"/>
          </a:xfrm>
          <a:prstGeom prst="rect">
            <a:avLst/>
          </a:prstGeom>
          <a:noFill/>
        </p:spPr>
        <p:txBody>
          <a:bodyPr wrap="square" rtlCol="0">
            <a:spAutoFit/>
          </a:bodyPr>
          <a:lstStyle/>
          <a:p>
            <a:r>
              <a:rPr kumimoji="1" lang="en-US" altLang="ja-JP" b="1" i="1" dirty="0" smtClean="0">
                <a:solidFill>
                  <a:srgbClr val="FF0000"/>
                </a:solidFill>
              </a:rPr>
              <a:t>trans  colon </a:t>
            </a:r>
            <a:r>
              <a:rPr kumimoji="1" lang="ja-JP" altLang="en-US" b="1" i="1" dirty="0" smtClean="0">
                <a:solidFill>
                  <a:srgbClr val="FF0000"/>
                </a:solidFill>
              </a:rPr>
              <a:t>に注意</a:t>
            </a:r>
            <a:endParaRPr kumimoji="1" lang="en-US" altLang="ja-JP" b="1" i="1" dirty="0" smtClean="0">
              <a:solidFill>
                <a:srgbClr val="FF0000"/>
              </a:solidFill>
            </a:endParaRPr>
          </a:p>
          <a:p>
            <a:r>
              <a:rPr lang="en-US" altLang="ja-JP" b="1" i="1" dirty="0" smtClean="0">
                <a:solidFill>
                  <a:srgbClr val="FF0000"/>
                </a:solidFill>
              </a:rPr>
              <a:t>matador</a:t>
            </a:r>
            <a:r>
              <a:rPr lang="ja-JP" altLang="en-US" b="1" i="1" dirty="0" smtClean="0">
                <a:solidFill>
                  <a:srgbClr val="FF0000"/>
                </a:solidFill>
              </a:rPr>
              <a:t>を</a:t>
            </a:r>
            <a:r>
              <a:rPr lang="en-US" altLang="ja-JP" b="1" i="1" dirty="0" smtClean="0">
                <a:solidFill>
                  <a:srgbClr val="FF0000"/>
                </a:solidFill>
              </a:rPr>
              <a:t>keep</a:t>
            </a:r>
            <a:endParaRPr kumimoji="1" lang="ja-JP" altLang="en-US" b="1" i="1" dirty="0">
              <a:solidFill>
                <a:srgbClr val="FF0000"/>
              </a:solidFill>
            </a:endParaRPr>
          </a:p>
        </p:txBody>
      </p:sp>
      <p:cxnSp>
        <p:nvCxnSpPr>
          <p:cNvPr id="7" name="直線矢印コネクタ 6"/>
          <p:cNvCxnSpPr/>
          <p:nvPr/>
        </p:nvCxnSpPr>
        <p:spPr>
          <a:xfrm flipH="1" flipV="1">
            <a:off x="5868144" y="143411"/>
            <a:ext cx="288032" cy="64633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6191672" y="163408"/>
            <a:ext cx="2772816" cy="369332"/>
          </a:xfrm>
          <a:prstGeom prst="rect">
            <a:avLst/>
          </a:prstGeom>
          <a:noFill/>
        </p:spPr>
        <p:txBody>
          <a:bodyPr wrap="square" rtlCol="0">
            <a:spAutoFit/>
          </a:bodyPr>
          <a:lstStyle/>
          <a:p>
            <a:r>
              <a:rPr kumimoji="1" lang="en-US" altLang="ja-JP" dirty="0" err="1" smtClean="0"/>
              <a:t>miniloop</a:t>
            </a:r>
            <a:r>
              <a:rPr kumimoji="1" lang="ja-JP" altLang="en-US" dirty="0" smtClean="0"/>
              <a:t>　</a:t>
            </a:r>
            <a:r>
              <a:rPr kumimoji="1" lang="en-US" altLang="ja-JP" dirty="0" err="1" smtClean="0"/>
              <a:t>retoracter</a:t>
            </a:r>
            <a:r>
              <a:rPr kumimoji="1" lang="ja-JP" altLang="en-US" dirty="0" smtClean="0"/>
              <a:t>で</a:t>
            </a:r>
            <a:r>
              <a:rPr lang="ja-JP" altLang="en-US" dirty="0" smtClean="0"/>
              <a:t>牽引</a:t>
            </a:r>
            <a:endParaRPr kumimoji="1" lang="ja-JP" altLang="en-US" dirty="0"/>
          </a:p>
        </p:txBody>
      </p:sp>
    </p:spTree>
    <p:extLst>
      <p:ext uri="{BB962C8B-B14F-4D97-AF65-F5344CB8AC3E}">
        <p14:creationId xmlns:p14="http://schemas.microsoft.com/office/powerpoint/2010/main" val="1134093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4906" t="10681" r="4734" b="20016"/>
          <a:stretch/>
        </p:blipFill>
        <p:spPr>
          <a:xfrm>
            <a:off x="80279" y="1124519"/>
            <a:ext cx="4378558" cy="4752753"/>
          </a:xfrm>
          <a:prstGeom prst="rect">
            <a:avLst/>
          </a:prstGeom>
        </p:spPr>
      </p:pic>
      <p:pic>
        <p:nvPicPr>
          <p:cNvPr id="4" name="図 3"/>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l="2631" t="10332" b="26852"/>
          <a:stretch/>
        </p:blipFill>
        <p:spPr>
          <a:xfrm>
            <a:off x="4444756" y="1073600"/>
            <a:ext cx="4718240" cy="4307900"/>
          </a:xfrm>
          <a:prstGeom prst="rect">
            <a:avLst/>
          </a:prstGeom>
        </p:spPr>
      </p:pic>
      <p:sp>
        <p:nvSpPr>
          <p:cNvPr id="5" name="テキスト ボックス 4"/>
          <p:cNvSpPr txBox="1"/>
          <p:nvPr/>
        </p:nvSpPr>
        <p:spPr>
          <a:xfrm>
            <a:off x="2645171" y="1124519"/>
            <a:ext cx="2069422" cy="369332"/>
          </a:xfrm>
          <a:prstGeom prst="rect">
            <a:avLst/>
          </a:prstGeom>
          <a:noFill/>
        </p:spPr>
        <p:txBody>
          <a:bodyPr wrap="square" rtlCol="0">
            <a:spAutoFit/>
          </a:bodyPr>
          <a:lstStyle/>
          <a:p>
            <a:r>
              <a:rPr lang="en-US" altLang="ja-JP" dirty="0" smtClean="0"/>
              <a:t>l</a:t>
            </a:r>
            <a:r>
              <a:rPr kumimoji="1" lang="en-US" altLang="ja-JP" dirty="0" smtClean="0"/>
              <a:t>eft </a:t>
            </a:r>
            <a:r>
              <a:rPr kumimoji="1" lang="en-US" altLang="ja-JP" dirty="0" err="1" smtClean="0"/>
              <a:t>gastroepiploic</a:t>
            </a:r>
            <a:r>
              <a:rPr kumimoji="1" lang="en-US" altLang="ja-JP" dirty="0" smtClean="0"/>
              <a:t> a</a:t>
            </a:r>
          </a:p>
        </p:txBody>
      </p:sp>
      <p:sp>
        <p:nvSpPr>
          <p:cNvPr id="6" name="テキスト ボックス 5"/>
          <p:cNvSpPr txBox="1"/>
          <p:nvPr/>
        </p:nvSpPr>
        <p:spPr>
          <a:xfrm>
            <a:off x="4283968" y="3131563"/>
            <a:ext cx="1133252" cy="369332"/>
          </a:xfrm>
          <a:prstGeom prst="rect">
            <a:avLst/>
          </a:prstGeom>
          <a:noFill/>
        </p:spPr>
        <p:txBody>
          <a:bodyPr wrap="square" rtlCol="0">
            <a:spAutoFit/>
          </a:bodyPr>
          <a:lstStyle/>
          <a:p>
            <a:r>
              <a:rPr lang="en-US" altLang="ja-JP" dirty="0" err="1" smtClean="0"/>
              <a:t>e</a:t>
            </a:r>
            <a:r>
              <a:rPr kumimoji="1" lang="en-US" altLang="ja-JP" dirty="0" err="1" smtClean="0"/>
              <a:t>piploic</a:t>
            </a:r>
            <a:r>
              <a:rPr kumimoji="1" lang="en-US" altLang="ja-JP" dirty="0" smtClean="0"/>
              <a:t> a</a:t>
            </a:r>
          </a:p>
        </p:txBody>
      </p:sp>
      <p:cxnSp>
        <p:nvCxnSpPr>
          <p:cNvPr id="7" name="直線矢印コネクタ 6"/>
          <p:cNvCxnSpPr/>
          <p:nvPr/>
        </p:nvCxnSpPr>
        <p:spPr>
          <a:xfrm flipH="1">
            <a:off x="2269558" y="1493851"/>
            <a:ext cx="375613" cy="99904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H="1" flipV="1">
            <a:off x="2941003" y="2795853"/>
            <a:ext cx="1141929" cy="38301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517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2503" t="6917" r="2562" b="20938"/>
          <a:stretch/>
        </p:blipFill>
        <p:spPr>
          <a:xfrm>
            <a:off x="43727" y="204956"/>
            <a:ext cx="4384257" cy="4715387"/>
          </a:xfrm>
          <a:prstGeom prst="rect">
            <a:avLst/>
          </a:prstGeom>
        </p:spPr>
      </p:pic>
      <p:pic>
        <p:nvPicPr>
          <p:cNvPr id="3" name="図 2"/>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l="3584" t="6550" r="2645" b="45688"/>
          <a:stretch/>
        </p:blipFill>
        <p:spPr>
          <a:xfrm>
            <a:off x="4564610" y="252254"/>
            <a:ext cx="4255862" cy="3067888"/>
          </a:xfrm>
          <a:prstGeom prst="rect">
            <a:avLst/>
          </a:prstGeom>
        </p:spPr>
      </p:pic>
      <p:pic>
        <p:nvPicPr>
          <p:cNvPr id="4" name="図 3"/>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rcRect l="4580" t="2973" r="8955"/>
          <a:stretch/>
        </p:blipFill>
        <p:spPr>
          <a:xfrm>
            <a:off x="4791692" y="3645024"/>
            <a:ext cx="4100788" cy="3067822"/>
          </a:xfrm>
          <a:prstGeom prst="rect">
            <a:avLst/>
          </a:prstGeom>
        </p:spPr>
      </p:pic>
    </p:spTree>
    <p:extLst>
      <p:ext uri="{BB962C8B-B14F-4D97-AF65-F5344CB8AC3E}">
        <p14:creationId xmlns:p14="http://schemas.microsoft.com/office/powerpoint/2010/main" val="2447325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3396" t="4133" r="3385" b="12933"/>
          <a:stretch/>
        </p:blipFill>
        <p:spPr>
          <a:xfrm>
            <a:off x="0" y="283464"/>
            <a:ext cx="4517136" cy="5687568"/>
          </a:xfrm>
          <a:prstGeom prst="rect">
            <a:avLst/>
          </a:prstGeom>
        </p:spPr>
      </p:pic>
      <p:pic>
        <p:nvPicPr>
          <p:cNvPr id="3" name="図 2"/>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5084" t="6668" r="5724" b="8933"/>
          <a:stretch/>
        </p:blipFill>
        <p:spPr>
          <a:xfrm>
            <a:off x="4714432" y="457200"/>
            <a:ext cx="4322064" cy="5788152"/>
          </a:xfrm>
          <a:prstGeom prst="rect">
            <a:avLst/>
          </a:prstGeom>
        </p:spPr>
      </p:pic>
    </p:spTree>
    <p:extLst>
      <p:ext uri="{BB962C8B-B14F-4D97-AF65-F5344CB8AC3E}">
        <p14:creationId xmlns:p14="http://schemas.microsoft.com/office/powerpoint/2010/main" val="457070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3772" t="4533" r="6217" b="9200"/>
          <a:stretch/>
        </p:blipFill>
        <p:spPr>
          <a:xfrm>
            <a:off x="146304" y="310896"/>
            <a:ext cx="4361688" cy="5916168"/>
          </a:xfrm>
          <a:prstGeom prst="rect">
            <a:avLst/>
          </a:prstGeom>
        </p:spPr>
      </p:pic>
      <p:pic>
        <p:nvPicPr>
          <p:cNvPr id="3" name="図 2"/>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t="7583" r="4339" b="4150"/>
          <a:stretch/>
        </p:blipFill>
        <p:spPr>
          <a:xfrm>
            <a:off x="4472980" y="404664"/>
            <a:ext cx="4635524" cy="6053328"/>
          </a:xfrm>
          <a:prstGeom prst="rect">
            <a:avLst/>
          </a:prstGeom>
        </p:spPr>
      </p:pic>
      <p:sp>
        <p:nvSpPr>
          <p:cNvPr id="4" name="円弧 3"/>
          <p:cNvSpPr/>
          <p:nvPr/>
        </p:nvSpPr>
        <p:spPr>
          <a:xfrm rot="8675874">
            <a:off x="4044560" y="1570853"/>
            <a:ext cx="3458284" cy="1023018"/>
          </a:xfrm>
          <a:prstGeom prst="arc">
            <a:avLst>
              <a:gd name="adj1" fmla="val 16200000"/>
              <a:gd name="adj2" fmla="val 21075036"/>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707164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519" t="8534" r="4142" b="4666"/>
          <a:stretch/>
        </p:blipFill>
        <p:spPr>
          <a:xfrm>
            <a:off x="4488528" y="572600"/>
            <a:ext cx="4619976" cy="5952744"/>
          </a:xfrm>
          <a:prstGeom prst="rect">
            <a:avLst/>
          </a:prstGeom>
        </p:spPr>
      </p:pic>
      <p:pic>
        <p:nvPicPr>
          <p:cNvPr id="4" name="図 3"/>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l="7116" t="13840" r="4458" b="6314"/>
          <a:stretch/>
        </p:blipFill>
        <p:spPr>
          <a:xfrm>
            <a:off x="107504" y="949708"/>
            <a:ext cx="4284921" cy="5475768"/>
          </a:xfrm>
          <a:prstGeom prst="rect">
            <a:avLst/>
          </a:prstGeom>
        </p:spPr>
      </p:pic>
      <p:cxnSp>
        <p:nvCxnSpPr>
          <p:cNvPr id="5" name="直線コネクタ 4"/>
          <p:cNvCxnSpPr/>
          <p:nvPr/>
        </p:nvCxnSpPr>
        <p:spPr>
          <a:xfrm flipV="1">
            <a:off x="2915816" y="2420888"/>
            <a:ext cx="144016"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699792" y="5302949"/>
            <a:ext cx="2069422" cy="646331"/>
          </a:xfrm>
          <a:prstGeom prst="rect">
            <a:avLst/>
          </a:prstGeom>
          <a:noFill/>
        </p:spPr>
        <p:txBody>
          <a:bodyPr wrap="square" rtlCol="0">
            <a:spAutoFit/>
          </a:bodyPr>
          <a:lstStyle/>
          <a:p>
            <a:r>
              <a:rPr lang="en-US" altLang="ja-JP" dirty="0" smtClean="0"/>
              <a:t>l</a:t>
            </a:r>
            <a:r>
              <a:rPr kumimoji="1" lang="en-US" altLang="ja-JP" dirty="0" smtClean="0"/>
              <a:t>eft </a:t>
            </a:r>
            <a:r>
              <a:rPr kumimoji="1" lang="en-US" altLang="ja-JP" dirty="0" err="1" smtClean="0"/>
              <a:t>gastroepiploic</a:t>
            </a:r>
            <a:r>
              <a:rPr kumimoji="1" lang="en-US" altLang="ja-JP" dirty="0" smtClean="0"/>
              <a:t> a</a:t>
            </a:r>
          </a:p>
          <a:p>
            <a:r>
              <a:rPr lang="en-US" altLang="ja-JP" dirty="0" smtClean="0"/>
              <a:t>4sb</a:t>
            </a:r>
            <a:endParaRPr kumimoji="1" lang="ja-JP" altLang="en-US" dirty="0"/>
          </a:p>
        </p:txBody>
      </p:sp>
      <p:sp>
        <p:nvSpPr>
          <p:cNvPr id="7" name="テキスト ボックス 6"/>
          <p:cNvSpPr txBox="1"/>
          <p:nvPr/>
        </p:nvSpPr>
        <p:spPr>
          <a:xfrm>
            <a:off x="3821693" y="2143054"/>
            <a:ext cx="1133252" cy="369332"/>
          </a:xfrm>
          <a:prstGeom prst="rect">
            <a:avLst/>
          </a:prstGeom>
          <a:noFill/>
        </p:spPr>
        <p:txBody>
          <a:bodyPr wrap="square" rtlCol="0">
            <a:spAutoFit/>
          </a:bodyPr>
          <a:lstStyle/>
          <a:p>
            <a:r>
              <a:rPr lang="en-US" altLang="ja-JP" dirty="0" err="1" smtClean="0"/>
              <a:t>e</a:t>
            </a:r>
            <a:r>
              <a:rPr kumimoji="1" lang="en-US" altLang="ja-JP" dirty="0" err="1" smtClean="0"/>
              <a:t>piploic</a:t>
            </a:r>
            <a:r>
              <a:rPr kumimoji="1" lang="en-US" altLang="ja-JP" dirty="0" smtClean="0"/>
              <a:t> a</a:t>
            </a:r>
          </a:p>
        </p:txBody>
      </p:sp>
      <p:cxnSp>
        <p:nvCxnSpPr>
          <p:cNvPr id="8" name="直線矢印コネクタ 7"/>
          <p:cNvCxnSpPr/>
          <p:nvPr/>
        </p:nvCxnSpPr>
        <p:spPr>
          <a:xfrm flipH="1">
            <a:off x="3203848" y="2420888"/>
            <a:ext cx="720081" cy="6074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flipV="1">
            <a:off x="2699792" y="2600908"/>
            <a:ext cx="0" cy="27003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V="1">
            <a:off x="4644008" y="4869160"/>
            <a:ext cx="432048"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4860032" y="2420888"/>
            <a:ext cx="2808312" cy="112808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3297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2180</TotalTime>
  <Words>340</Words>
  <Application>Microsoft Office PowerPoint</Application>
  <PresentationFormat>画面に合わせる (4:3)</PresentationFormat>
  <Paragraphs>65</Paragraphs>
  <Slides>10</Slides>
  <Notes>10</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yasu</dc:creator>
  <cp:lastModifiedBy>yasu</cp:lastModifiedBy>
  <cp:revision>32</cp:revision>
  <dcterms:created xsi:type="dcterms:W3CDTF">2012-05-28T06:43:02Z</dcterms:created>
  <dcterms:modified xsi:type="dcterms:W3CDTF">2012-08-26T08:11:09Z</dcterms:modified>
</cp:coreProperties>
</file>