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05" autoAdjust="0"/>
  </p:normalViewPr>
  <p:slideViewPr>
    <p:cSldViewPr>
      <p:cViewPr varScale="1">
        <p:scale>
          <a:sx n="85" d="100"/>
          <a:sy n="8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7E907-2EE6-4EA9-8928-5B13DA298076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A8A1A-7712-4B48-9DBF-4CCA47EBBB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6863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胃膵間膜右側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A1A-7712-4B48-9DBF-4CCA47EBBB0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2695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支柱の左胃動脈、左胃静脈を処理するとさらにテントが挙上され</a:t>
            </a:r>
            <a:endParaRPr kumimoji="1" lang="en-US" altLang="ja-JP" dirty="0" smtClean="0"/>
          </a:p>
          <a:p>
            <a:r>
              <a:rPr kumimoji="1" lang="ja-JP" altLang="en-US" dirty="0" smtClean="0"/>
              <a:t>テント底辺部分の背側が展開される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A1A-7712-4B48-9DBF-4CCA47EBBB0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5081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大動脈脚前面に沿って胃膵間膜テント背側を切開剥離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A1A-7712-4B48-9DBF-4CCA47EBBB0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442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４層目の</a:t>
            </a:r>
            <a:r>
              <a:rPr kumimoji="1" lang="en-US" altLang="ja-JP" dirty="0" smtClean="0"/>
              <a:t>8a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8p</a:t>
            </a:r>
            <a:r>
              <a:rPr kumimoji="1" lang="ja-JP" altLang="en-US" dirty="0" smtClean="0"/>
              <a:t>の間もしくは</a:t>
            </a:r>
            <a:endParaRPr kumimoji="1" lang="en-US" altLang="ja-JP" dirty="0" smtClean="0"/>
          </a:p>
          <a:p>
            <a:r>
              <a:rPr kumimoji="1" lang="en-US" altLang="ja-JP" dirty="0" smtClean="0"/>
              <a:t>8p</a:t>
            </a:r>
            <a:r>
              <a:rPr kumimoji="1" lang="ja-JP" altLang="en-US" dirty="0" err="1" smtClean="0"/>
              <a:t>を可及</a:t>
            </a:r>
            <a:r>
              <a:rPr kumimoji="1" lang="ja-JP" altLang="en-US" dirty="0" smtClean="0"/>
              <a:t>的に廓清したら</a:t>
            </a:r>
            <a:r>
              <a:rPr kumimoji="1" lang="en-US" altLang="ja-JP" dirty="0" smtClean="0"/>
              <a:t>16a2</a:t>
            </a:r>
            <a:r>
              <a:rPr kumimoji="1" lang="ja-JP" altLang="en-US" dirty="0" smtClean="0"/>
              <a:t>に連続するあたりを切離することになる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A1A-7712-4B48-9DBF-4CCA47EBBB0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1382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最後に残った胃膵間膜右側の５層目の後腹膜（網嚢後壁の腹膜）を切開し大動脈脚右側とつなげれる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A1A-7712-4B48-9DBF-4CCA47EBBB0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865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後は大動脈脚前面を食道裂孔に向かう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A1A-7712-4B48-9DBF-4CCA47EBBB0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左側は３層</a:t>
            </a:r>
            <a:endParaRPr kumimoji="1" lang="en-US" altLang="ja-JP" dirty="0" smtClean="0"/>
          </a:p>
          <a:p>
            <a:r>
              <a:rPr kumimoji="1" lang="ja-JP" altLang="en-US" dirty="0" smtClean="0"/>
              <a:t>右側は５層</a:t>
            </a:r>
            <a:endParaRPr kumimoji="1" lang="en-US" altLang="ja-JP" dirty="0" smtClean="0"/>
          </a:p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層目膵被膜　２層目肝動脈上面　３層目肝動脈背側　４層目</a:t>
            </a:r>
            <a:r>
              <a:rPr kumimoji="1" lang="en-US" altLang="ja-JP" dirty="0" smtClean="0"/>
              <a:t>8a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8p</a:t>
            </a:r>
            <a:r>
              <a:rPr kumimoji="1" lang="ja-JP" altLang="en-US" dirty="0" smtClean="0"/>
              <a:t>の間　５層目網嚢後腹膜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A1A-7712-4B48-9DBF-4CCA47EBBB0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218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左胃動脈の右を左同様に剥離展開する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右は左に比べより</a:t>
            </a:r>
            <a:r>
              <a:rPr kumimoji="1" lang="en-US" altLang="ja-JP" dirty="0" smtClean="0"/>
              <a:t>loose</a:t>
            </a:r>
            <a:r>
              <a:rPr kumimoji="1" lang="ja-JP" altLang="en-US" dirty="0" smtClean="0"/>
              <a:t>で出血しやすいので注意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左胃動脈周囲を切開すると胃膵間膜テントが徐々に挙上してくる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この時点で左胃動脈を処理することも可能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A1A-7712-4B48-9DBF-4CCA47EBBB0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459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胃膵間膜右側を</a:t>
            </a:r>
            <a:r>
              <a:rPr kumimoji="1" lang="en-US" altLang="ja-JP" dirty="0" smtClean="0"/>
              <a:t>CHA</a:t>
            </a:r>
            <a:r>
              <a:rPr kumimoji="1" lang="ja-JP" altLang="en-US" dirty="0" smtClean="0"/>
              <a:t>から切開剥離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A1A-7712-4B48-9DBF-4CCA47EBBB0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8063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切開するにつれ胃膵間膜のテントが挙上され</a:t>
            </a:r>
            <a:endParaRPr kumimoji="1" lang="en-US" altLang="ja-JP" dirty="0" smtClean="0"/>
          </a:p>
          <a:p>
            <a:r>
              <a:rPr kumimoji="1" lang="en-US" altLang="ja-JP" dirty="0" smtClean="0"/>
              <a:t>CHA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8a</a:t>
            </a:r>
            <a:r>
              <a:rPr kumimoji="1" lang="ja-JP" altLang="en-US" dirty="0" smtClean="0"/>
              <a:t>の境界がはっきりしてくる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A1A-7712-4B48-9DBF-4CCA47EBBB0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301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左胃静脈を確認する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A1A-7712-4B48-9DBF-4CCA47EBBB0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256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左胃静脈を処理するタイミングは様々</a:t>
            </a:r>
            <a:endParaRPr kumimoji="1" lang="en-US" altLang="ja-JP" dirty="0" smtClean="0"/>
          </a:p>
          <a:p>
            <a:r>
              <a:rPr kumimoji="1" lang="en-US" altLang="ja-JP" dirty="0" smtClean="0"/>
              <a:t>CHA</a:t>
            </a:r>
            <a:r>
              <a:rPr kumimoji="1" lang="ja-JP" altLang="en-US" dirty="0" smtClean="0"/>
              <a:t>の前面を走る症例では先に処理する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A1A-7712-4B48-9DBF-4CCA47EBBB0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2682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clipless</a:t>
            </a:r>
            <a:r>
              <a:rPr kumimoji="1" lang="ja-JP" altLang="en-US" dirty="0" smtClean="0"/>
              <a:t>でも可能だが念のため中枢側のみ</a:t>
            </a:r>
            <a:r>
              <a:rPr kumimoji="1" lang="en-US" altLang="ja-JP" dirty="0" smtClean="0"/>
              <a:t>clip</a:t>
            </a:r>
            <a:r>
              <a:rPr kumimoji="1" lang="ja-JP" altLang="en-US" dirty="0" smtClean="0"/>
              <a:t>している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左胃静脈を処理するとさらにテントが挙上される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A1A-7712-4B48-9DBF-4CCA47EBBB0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244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左胃動脈周囲の神経叢を切離する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8A1A-7712-4B48-9DBF-4CCA47EBBB0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8228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74AA-1CC8-4B2F-93F2-107CA7B471B9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988B9-1F53-49BF-81F6-23690CAFC6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99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74AA-1CC8-4B2F-93F2-107CA7B471B9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988B9-1F53-49BF-81F6-23690CAFC6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01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74AA-1CC8-4B2F-93F2-107CA7B471B9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988B9-1F53-49BF-81F6-23690CAFC6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041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74AA-1CC8-4B2F-93F2-107CA7B471B9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988B9-1F53-49BF-81F6-23690CAFC6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18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74AA-1CC8-4B2F-93F2-107CA7B471B9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988B9-1F53-49BF-81F6-23690CAFC6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60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74AA-1CC8-4B2F-93F2-107CA7B471B9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988B9-1F53-49BF-81F6-23690CAFC6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98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74AA-1CC8-4B2F-93F2-107CA7B471B9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988B9-1F53-49BF-81F6-23690CAFC6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33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74AA-1CC8-4B2F-93F2-107CA7B471B9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988B9-1F53-49BF-81F6-23690CAFC6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2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74AA-1CC8-4B2F-93F2-107CA7B471B9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988B9-1F53-49BF-81F6-23690CAFC6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66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74AA-1CC8-4B2F-93F2-107CA7B471B9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988B9-1F53-49BF-81F6-23690CAFC6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3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74AA-1CC8-4B2F-93F2-107CA7B471B9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988B9-1F53-49BF-81F6-23690CAFC6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632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D74AA-1CC8-4B2F-93F2-107CA7B471B9}" type="datetimeFigureOut">
              <a:rPr kumimoji="1" lang="ja-JP" altLang="en-US" smtClean="0"/>
              <a:t>2012/9/6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988B9-1F53-49BF-81F6-23690CAFC6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97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0.wdp"/><Relationship Id="rId5" Type="http://schemas.openxmlformats.org/officeDocument/2006/relationships/image" Target="../media/image20.jpeg"/><Relationship Id="rId4" Type="http://schemas.microsoft.com/office/2007/relationships/hdphoto" Target="../media/hdphoto1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2.wdp"/><Relationship Id="rId5" Type="http://schemas.openxmlformats.org/officeDocument/2006/relationships/image" Target="../media/image22.jpeg"/><Relationship Id="rId4" Type="http://schemas.microsoft.com/office/2007/relationships/hdphoto" Target="../media/hdphoto2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4.wdp"/><Relationship Id="rId5" Type="http://schemas.openxmlformats.org/officeDocument/2006/relationships/image" Target="../media/image24.jpeg"/><Relationship Id="rId4" Type="http://schemas.microsoft.com/office/2007/relationships/hdphoto" Target="../media/hdphoto2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6.wdp"/><Relationship Id="rId5" Type="http://schemas.openxmlformats.org/officeDocument/2006/relationships/image" Target="../media/image26.jpeg"/><Relationship Id="rId4" Type="http://schemas.microsoft.com/office/2007/relationships/hdphoto" Target="../media/hdphoto2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8.wdp"/><Relationship Id="rId5" Type="http://schemas.openxmlformats.org/officeDocument/2006/relationships/image" Target="../media/image28.jpeg"/><Relationship Id="rId4" Type="http://schemas.microsoft.com/office/2007/relationships/hdphoto" Target="../media/hdphoto2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7.jpeg"/><Relationship Id="rId4" Type="http://schemas.microsoft.com/office/2007/relationships/hdphoto" Target="../media/hdphoto29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.jpe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9.jpeg"/><Relationship Id="rId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11.jpeg"/><Relationship Id="rId4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12.jpeg"/><Relationship Id="rId4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14.jpeg"/><Relationship Id="rId4" Type="http://schemas.microsoft.com/office/2007/relationships/hdphoto" Target="../media/hdphoto1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16.jpeg"/><Relationship Id="rId4" Type="http://schemas.microsoft.com/office/2007/relationships/hdphoto" Target="../media/hdphoto1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8.wdp"/><Relationship Id="rId5" Type="http://schemas.openxmlformats.org/officeDocument/2006/relationships/image" Target="../media/image18.jpeg"/><Relationship Id="rId4" Type="http://schemas.microsoft.com/office/2007/relationships/hdphoto" Target="../media/hdphoto1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07" t="2222" r="1570"/>
          <a:stretch/>
        </p:blipFill>
        <p:spPr>
          <a:xfrm>
            <a:off x="570796" y="716319"/>
            <a:ext cx="3803332" cy="587181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7504" y="401677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膵後筋膜</a:t>
            </a:r>
            <a:endParaRPr lang="en-US" altLang="ja-JP" dirty="0"/>
          </a:p>
          <a:p>
            <a:r>
              <a:rPr kumimoji="1" lang="en-US" altLang="ja-JP" dirty="0" err="1" smtClean="0"/>
              <a:t>Tritz</a:t>
            </a:r>
            <a:endParaRPr kumimoji="1" lang="en-US" altLang="ja-JP" dirty="0" smtClean="0"/>
          </a:p>
          <a:p>
            <a:r>
              <a:rPr lang="en-US" altLang="ja-JP" dirty="0" err="1"/>
              <a:t>Gerota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1187624" y="4016772"/>
            <a:ext cx="576064" cy="461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42" t="22764" r="17322" b="23089"/>
          <a:stretch/>
        </p:blipFill>
        <p:spPr>
          <a:xfrm>
            <a:off x="4833172" y="1556793"/>
            <a:ext cx="3386321" cy="3888432"/>
          </a:xfrm>
          <a:prstGeom prst="rect">
            <a:avLst/>
          </a:prstGeom>
        </p:spPr>
      </p:pic>
      <p:sp>
        <p:nvSpPr>
          <p:cNvPr id="28" name="フリーフォーム 27"/>
          <p:cNvSpPr/>
          <p:nvPr/>
        </p:nvSpPr>
        <p:spPr>
          <a:xfrm>
            <a:off x="5508104" y="2852936"/>
            <a:ext cx="1769700" cy="432048"/>
          </a:xfrm>
          <a:custGeom>
            <a:avLst/>
            <a:gdLst>
              <a:gd name="connsiteX0" fmla="*/ 2207941 w 2207941"/>
              <a:gd name="connsiteY0" fmla="*/ 691380 h 766591"/>
              <a:gd name="connsiteX1" fmla="*/ 1483112 w 2207941"/>
              <a:gd name="connsiteY1" fmla="*/ 702531 h 766591"/>
              <a:gd name="connsiteX2" fmla="*/ 1059366 w 2207941"/>
              <a:gd name="connsiteY2" fmla="*/ 4 h 766591"/>
              <a:gd name="connsiteX3" fmla="*/ 613317 w 2207941"/>
              <a:gd name="connsiteY3" fmla="*/ 691380 h 766591"/>
              <a:gd name="connsiteX4" fmla="*/ 0 w 2207941"/>
              <a:gd name="connsiteY4" fmla="*/ 724834 h 766591"/>
              <a:gd name="connsiteX5" fmla="*/ 0 w 2207941"/>
              <a:gd name="connsiteY5" fmla="*/ 724834 h 76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7941" h="766591">
                <a:moveTo>
                  <a:pt x="2207941" y="691380"/>
                </a:moveTo>
                <a:cubicBezTo>
                  <a:pt x="1941241" y="754570"/>
                  <a:pt x="1674541" y="817760"/>
                  <a:pt x="1483112" y="702531"/>
                </a:cubicBezTo>
                <a:cubicBezTo>
                  <a:pt x="1291683" y="587302"/>
                  <a:pt x="1204332" y="1862"/>
                  <a:pt x="1059366" y="4"/>
                </a:cubicBezTo>
                <a:cubicBezTo>
                  <a:pt x="914400" y="-1854"/>
                  <a:pt x="789878" y="570575"/>
                  <a:pt x="613317" y="691380"/>
                </a:cubicBezTo>
                <a:cubicBezTo>
                  <a:pt x="436756" y="812185"/>
                  <a:pt x="0" y="724834"/>
                  <a:pt x="0" y="724834"/>
                </a:cubicBezTo>
                <a:lnTo>
                  <a:pt x="0" y="724834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385156" y="3765614"/>
            <a:ext cx="150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膵被膜</a:t>
            </a:r>
            <a:endParaRPr kumimoji="1" lang="en-US" altLang="ja-JP" dirty="0" smtClean="0"/>
          </a:p>
          <a:p>
            <a:r>
              <a:rPr lang="ja-JP" altLang="en-US" dirty="0"/>
              <a:t>膵前筋膜</a:t>
            </a:r>
            <a:endParaRPr kumimoji="1" lang="ja-JP" altLang="en-US" dirty="0"/>
          </a:p>
        </p:txBody>
      </p:sp>
      <p:cxnSp>
        <p:nvCxnSpPr>
          <p:cNvPr id="31" name="直線矢印コネクタ 30"/>
          <p:cNvCxnSpPr>
            <a:stCxn id="29" idx="1"/>
          </p:cNvCxnSpPr>
          <p:nvPr/>
        </p:nvCxnSpPr>
        <p:spPr>
          <a:xfrm flipH="1" flipV="1">
            <a:off x="6713832" y="3429000"/>
            <a:ext cx="671324" cy="659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3878780" y="260648"/>
            <a:ext cx="141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膵上縁右側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4427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6" t="10429" r="11922" b="19722"/>
          <a:stretch/>
        </p:blipFill>
        <p:spPr>
          <a:xfrm>
            <a:off x="175781" y="602079"/>
            <a:ext cx="4612243" cy="527519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1389" r="29558" b="18473"/>
          <a:stretch/>
        </p:blipFill>
        <p:spPr>
          <a:xfrm>
            <a:off x="5168974" y="458062"/>
            <a:ext cx="3723506" cy="556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6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04" t="12916" r="18943" b="16946"/>
          <a:stretch/>
        </p:blipFill>
        <p:spPr>
          <a:xfrm>
            <a:off x="107504" y="548680"/>
            <a:ext cx="4104456" cy="571005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42" t="12916" r="7936" b="16946"/>
          <a:stretch/>
        </p:blipFill>
        <p:spPr>
          <a:xfrm>
            <a:off x="4355976" y="537329"/>
            <a:ext cx="4680520" cy="549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5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1" t="12917" r="7685" b="17223"/>
          <a:stretch/>
        </p:blipFill>
        <p:spPr>
          <a:xfrm>
            <a:off x="179512" y="764704"/>
            <a:ext cx="4520115" cy="534876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1" t="12917" r="12850" b="17223"/>
          <a:stretch/>
        </p:blipFill>
        <p:spPr>
          <a:xfrm>
            <a:off x="4699627" y="764704"/>
            <a:ext cx="4264861" cy="537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1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29" t="13333" r="16584" b="19305"/>
          <a:stretch/>
        </p:blipFill>
        <p:spPr>
          <a:xfrm>
            <a:off x="179512" y="460192"/>
            <a:ext cx="4248472" cy="548908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3" t="15695" r="15797" b="14722"/>
          <a:stretch/>
        </p:blipFill>
        <p:spPr>
          <a:xfrm>
            <a:off x="4455214" y="335465"/>
            <a:ext cx="4437266" cy="561381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915816" y="5889003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４層目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8a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8p</a:t>
            </a:r>
            <a:r>
              <a:rPr kumimoji="1" lang="ja-JP" altLang="en-US" dirty="0" smtClean="0"/>
              <a:t>の間　</a:t>
            </a:r>
            <a:r>
              <a:rPr kumimoji="1" lang="en-US" altLang="ja-JP" dirty="0" smtClean="0"/>
              <a:t>or8p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16a2</a:t>
            </a:r>
            <a:r>
              <a:rPr kumimoji="1" lang="ja-JP" altLang="en-US" dirty="0" smtClean="0"/>
              <a:t>との間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16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8" t="8195" r="10743" b="19028"/>
          <a:stretch/>
        </p:blipFill>
        <p:spPr>
          <a:xfrm>
            <a:off x="154566" y="131892"/>
            <a:ext cx="4417433" cy="567337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42" t="8056" r="13439" b="14722"/>
          <a:stretch/>
        </p:blipFill>
        <p:spPr>
          <a:xfrm>
            <a:off x="4716016" y="131893"/>
            <a:ext cx="4258160" cy="588939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491880" y="5985409"/>
            <a:ext cx="166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５層目　後腹膜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36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0" t="10278" r="10633" b="14999"/>
          <a:stretch/>
        </p:blipFill>
        <p:spPr>
          <a:xfrm>
            <a:off x="107505" y="360084"/>
            <a:ext cx="4464495" cy="566120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02" t="5300" r="16936" b="29528"/>
          <a:stretch/>
        </p:blipFill>
        <p:spPr>
          <a:xfrm>
            <a:off x="4794587" y="764704"/>
            <a:ext cx="3822665" cy="525658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074507" y="450307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膵後筋膜</a:t>
            </a:r>
            <a:endParaRPr lang="en-US" altLang="ja-JP" dirty="0"/>
          </a:p>
          <a:p>
            <a:r>
              <a:rPr kumimoji="1" lang="en-US" altLang="ja-JP" dirty="0" err="1" smtClean="0"/>
              <a:t>Tritz</a:t>
            </a:r>
            <a:endParaRPr kumimoji="1" lang="en-US" altLang="ja-JP" dirty="0" smtClean="0"/>
          </a:p>
          <a:p>
            <a:r>
              <a:rPr lang="en-US" altLang="ja-JP" dirty="0" err="1"/>
              <a:t>Gerota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5514667" y="4725144"/>
            <a:ext cx="569501" cy="2395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4074507" y="342080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大動脈脚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5298643" y="3190686"/>
            <a:ext cx="641509" cy="414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stCxn id="7" idx="1"/>
          </p:cNvCxnSpPr>
          <p:nvPr/>
        </p:nvCxnSpPr>
        <p:spPr>
          <a:xfrm flipH="1">
            <a:off x="2771800" y="3605473"/>
            <a:ext cx="130270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959932" y="284508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無漿膜野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5184068" y="2564904"/>
            <a:ext cx="615349" cy="4648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2771800" y="3029747"/>
            <a:ext cx="1188132" cy="363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4" idx="1"/>
          </p:cNvCxnSpPr>
          <p:nvPr/>
        </p:nvCxnSpPr>
        <p:spPr>
          <a:xfrm flipH="1" flipV="1">
            <a:off x="2123728" y="3790139"/>
            <a:ext cx="1950779" cy="1174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6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36235" r="33276" b="24078"/>
          <a:stretch/>
        </p:blipFill>
        <p:spPr>
          <a:xfrm>
            <a:off x="371505" y="1628800"/>
            <a:ext cx="2544311" cy="396233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66" t="29020" r="28723" b="20628"/>
          <a:stretch/>
        </p:blipFill>
        <p:spPr>
          <a:xfrm>
            <a:off x="3361528" y="1796944"/>
            <a:ext cx="2578624" cy="364642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66" t="25569" r="31383" b="16550"/>
          <a:stretch/>
        </p:blipFill>
        <p:spPr>
          <a:xfrm>
            <a:off x="6295644" y="1556792"/>
            <a:ext cx="2452820" cy="420972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771800" y="1305634"/>
            <a:ext cx="150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膵被膜</a:t>
            </a:r>
            <a:endParaRPr kumimoji="1" lang="en-US" altLang="ja-JP" dirty="0" smtClean="0"/>
          </a:p>
          <a:p>
            <a:r>
              <a:rPr lang="ja-JP" altLang="en-US" dirty="0"/>
              <a:t>膵前筋膜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1979712" y="1951965"/>
            <a:ext cx="792088" cy="1088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H="1">
            <a:off x="2195736" y="1951965"/>
            <a:ext cx="576064" cy="6129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0" y="3555107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膵後筋膜</a:t>
            </a:r>
            <a:endParaRPr lang="en-US" altLang="ja-JP" dirty="0"/>
          </a:p>
          <a:p>
            <a:r>
              <a:rPr kumimoji="1" lang="en-US" altLang="ja-JP" dirty="0" err="1" smtClean="0"/>
              <a:t>Tritz</a:t>
            </a:r>
            <a:endParaRPr kumimoji="1" lang="en-US" altLang="ja-JP" dirty="0" smtClean="0"/>
          </a:p>
          <a:p>
            <a:r>
              <a:rPr lang="en-US" altLang="ja-JP" dirty="0" err="1"/>
              <a:t>Gerota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971600" y="3861048"/>
            <a:ext cx="3965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720080" y="20608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網嚢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9512" y="3068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SV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611560" y="3253626"/>
            <a:ext cx="8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647702" y="2668270"/>
            <a:ext cx="87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CHA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1979712" y="2852936"/>
            <a:ext cx="66799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156176" y="1951965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網嚢</a:t>
            </a:r>
            <a:endParaRPr lang="en-US" altLang="ja-JP" dirty="0"/>
          </a:p>
          <a:p>
            <a:r>
              <a:rPr kumimoji="1" lang="ja-JP" altLang="en-US" dirty="0" smtClean="0"/>
              <a:t>後腹膜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6804248" y="2598296"/>
            <a:ext cx="576064" cy="439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5688124" y="3725141"/>
            <a:ext cx="1188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膵後筋膜</a:t>
            </a:r>
            <a:endParaRPr lang="en-US" altLang="ja-JP" dirty="0"/>
          </a:p>
          <a:p>
            <a:r>
              <a:rPr kumimoji="1" lang="en-US" altLang="ja-JP" dirty="0" err="1" smtClean="0"/>
              <a:t>Tritz</a:t>
            </a:r>
            <a:endParaRPr kumimoji="1" lang="en-US" altLang="ja-JP" dirty="0" smtClean="0"/>
          </a:p>
          <a:p>
            <a:r>
              <a:rPr lang="en-US" altLang="ja-JP" dirty="0" err="1"/>
              <a:t>Gerota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6876256" y="3438292"/>
            <a:ext cx="504056" cy="2868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3878780" y="260648"/>
            <a:ext cx="141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膵上縁右側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27557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10" t="4659" r="5708" b="6988"/>
          <a:stretch/>
        </p:blipFill>
        <p:spPr>
          <a:xfrm>
            <a:off x="528014" y="548680"/>
            <a:ext cx="4188002" cy="605927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5496" y="14847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無漿膜野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7662" y="22048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大動脈脚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33569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LGV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26369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LGA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1043608" y="1669450"/>
            <a:ext cx="648072" cy="247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1295636" y="2389530"/>
            <a:ext cx="3960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827584" y="2924944"/>
            <a:ext cx="1584176" cy="616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755576" y="2348880"/>
            <a:ext cx="1368152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02" t="5300" r="16936" b="29528"/>
          <a:stretch/>
        </p:blipFill>
        <p:spPr>
          <a:xfrm>
            <a:off x="5004048" y="755116"/>
            <a:ext cx="3456878" cy="4753586"/>
          </a:xfrm>
          <a:prstGeom prst="rect">
            <a:avLst/>
          </a:prstGeom>
        </p:spPr>
      </p:pic>
      <p:sp>
        <p:nvSpPr>
          <p:cNvPr id="12" name="フリーフォーム 11"/>
          <p:cNvSpPr/>
          <p:nvPr/>
        </p:nvSpPr>
        <p:spPr>
          <a:xfrm rot="623640">
            <a:off x="5896899" y="2841980"/>
            <a:ext cx="1516566" cy="456695"/>
          </a:xfrm>
          <a:custGeom>
            <a:avLst/>
            <a:gdLst>
              <a:gd name="connsiteX0" fmla="*/ 1516566 w 1516566"/>
              <a:gd name="connsiteY0" fmla="*/ 568782 h 587770"/>
              <a:gd name="connsiteX1" fmla="*/ 1037063 w 1516566"/>
              <a:gd name="connsiteY1" fmla="*/ 535328 h 587770"/>
              <a:gd name="connsiteX2" fmla="*/ 880946 w 1516566"/>
              <a:gd name="connsiteY2" fmla="*/ 122733 h 587770"/>
              <a:gd name="connsiteX3" fmla="*/ 735981 w 1516566"/>
              <a:gd name="connsiteY3" fmla="*/ 69 h 587770"/>
              <a:gd name="connsiteX4" fmla="*/ 602166 w 1516566"/>
              <a:gd name="connsiteY4" fmla="*/ 133884 h 587770"/>
              <a:gd name="connsiteX5" fmla="*/ 524107 w 1516566"/>
              <a:gd name="connsiteY5" fmla="*/ 490723 h 587770"/>
              <a:gd name="connsiteX6" fmla="*/ 0 w 1516566"/>
              <a:gd name="connsiteY6" fmla="*/ 44674 h 587770"/>
              <a:gd name="connsiteX7" fmla="*/ 0 w 1516566"/>
              <a:gd name="connsiteY7" fmla="*/ 44674 h 58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6566" h="587770">
                <a:moveTo>
                  <a:pt x="1516566" y="568782"/>
                </a:moveTo>
                <a:cubicBezTo>
                  <a:pt x="1329783" y="589225"/>
                  <a:pt x="1143000" y="609669"/>
                  <a:pt x="1037063" y="535328"/>
                </a:cubicBezTo>
                <a:cubicBezTo>
                  <a:pt x="931126" y="460987"/>
                  <a:pt x="931126" y="211943"/>
                  <a:pt x="880946" y="122733"/>
                </a:cubicBezTo>
                <a:cubicBezTo>
                  <a:pt x="830766" y="33523"/>
                  <a:pt x="782444" y="-1789"/>
                  <a:pt x="735981" y="69"/>
                </a:cubicBezTo>
                <a:cubicBezTo>
                  <a:pt x="689518" y="1927"/>
                  <a:pt x="637478" y="52108"/>
                  <a:pt x="602166" y="133884"/>
                </a:cubicBezTo>
                <a:cubicBezTo>
                  <a:pt x="566854" y="215660"/>
                  <a:pt x="624468" y="505591"/>
                  <a:pt x="524107" y="490723"/>
                </a:cubicBezTo>
                <a:cubicBezTo>
                  <a:pt x="423746" y="475855"/>
                  <a:pt x="0" y="44674"/>
                  <a:pt x="0" y="44674"/>
                </a:cubicBezTo>
                <a:lnTo>
                  <a:pt x="0" y="44674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460229" y="4509120"/>
            <a:ext cx="150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膵被膜</a:t>
            </a:r>
            <a:endParaRPr kumimoji="1" lang="en-US" altLang="ja-JP" dirty="0" smtClean="0"/>
          </a:p>
          <a:p>
            <a:r>
              <a:rPr lang="ja-JP" altLang="en-US" dirty="0"/>
              <a:t>膵前筋膜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/>
          <p:nvPr/>
        </p:nvCxnSpPr>
        <p:spPr>
          <a:xfrm flipH="1" flipV="1">
            <a:off x="6948264" y="4005064"/>
            <a:ext cx="493956" cy="827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3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9" t="14027" r="6756" b="9306"/>
          <a:stretch/>
        </p:blipFill>
        <p:spPr>
          <a:xfrm>
            <a:off x="411857" y="476672"/>
            <a:ext cx="4448175" cy="525780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89" r="19140" b="11250"/>
          <a:stretch/>
        </p:blipFill>
        <p:spPr>
          <a:xfrm>
            <a:off x="4902161" y="836712"/>
            <a:ext cx="3918311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8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18" r="18156" b="10416"/>
          <a:stretch/>
        </p:blipFill>
        <p:spPr>
          <a:xfrm>
            <a:off x="462048" y="908720"/>
            <a:ext cx="3965936" cy="508635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42" t="18472" r="11474" b="8055"/>
          <a:stretch/>
        </p:blipFill>
        <p:spPr>
          <a:xfrm>
            <a:off x="4860032" y="1052736"/>
            <a:ext cx="3924300" cy="503872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067944" y="609146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２層目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6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6" t="17918" r="6756" b="7916"/>
          <a:stretch/>
        </p:blipFill>
        <p:spPr>
          <a:xfrm>
            <a:off x="35496" y="908720"/>
            <a:ext cx="4248150" cy="508635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" t="15418" r="18747" b="14305"/>
          <a:stretch/>
        </p:blipFill>
        <p:spPr>
          <a:xfrm>
            <a:off x="4644008" y="930796"/>
            <a:ext cx="3752850" cy="481965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031940" y="5805264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３層目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895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05" r="17763" b="9444"/>
          <a:stretch/>
        </p:blipFill>
        <p:spPr>
          <a:xfrm>
            <a:off x="323528" y="1052736"/>
            <a:ext cx="3984986" cy="488632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750" r="14225" b="7639"/>
          <a:stretch/>
        </p:blipFill>
        <p:spPr>
          <a:xfrm>
            <a:off x="4664036" y="971773"/>
            <a:ext cx="4156436" cy="504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3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" t="14027" r="21695" b="14445"/>
          <a:stretch/>
        </p:blipFill>
        <p:spPr>
          <a:xfrm>
            <a:off x="251520" y="962025"/>
            <a:ext cx="3714750" cy="490537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8" t="14027" r="9902" b="11529"/>
          <a:stretch/>
        </p:blipFill>
        <p:spPr>
          <a:xfrm>
            <a:off x="4740721" y="794767"/>
            <a:ext cx="4295775" cy="510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2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5" t="10556" r="13440" b="11111"/>
          <a:stretch/>
        </p:blipFill>
        <p:spPr>
          <a:xfrm>
            <a:off x="35496" y="723900"/>
            <a:ext cx="4086226" cy="53721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1" t="10556" r="10885" b="10139"/>
          <a:stretch/>
        </p:blipFill>
        <p:spPr>
          <a:xfrm>
            <a:off x="4504506" y="723900"/>
            <a:ext cx="41719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8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332</Words>
  <Application>Microsoft Office PowerPoint</Application>
  <PresentationFormat>画面に合わせる (4:3)</PresentationFormat>
  <Paragraphs>74</Paragraphs>
  <Slides>15</Slides>
  <Notes>14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yasu</dc:creator>
  <cp:lastModifiedBy>yasu</cp:lastModifiedBy>
  <cp:revision>14</cp:revision>
  <dcterms:created xsi:type="dcterms:W3CDTF">2012-08-19T08:24:39Z</dcterms:created>
  <dcterms:modified xsi:type="dcterms:W3CDTF">2012-09-06T09:52:49Z</dcterms:modified>
</cp:coreProperties>
</file>