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51" autoAdjust="0"/>
  </p:normalViewPr>
  <p:slideViewPr>
    <p:cSldViewPr>
      <p:cViewPr varScale="1">
        <p:scale>
          <a:sx n="81" d="100"/>
          <a:sy n="81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40DC-2F83-46CC-BC4E-EB9B7C62E093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4468-BFAD-4707-AC5F-D782567007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0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断面図</a:t>
            </a:r>
            <a:endParaRPr kumimoji="1"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層はないが脾動脈の前面①膵皮膜、②頂点、③背面の膵後筋膜　</a:t>
            </a:r>
            <a:r>
              <a:rPr lang="en-US" altLang="ja-JP" dirty="0" err="1" smtClean="0"/>
              <a:t>Toidt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fasia</a:t>
            </a:r>
            <a:r>
              <a:rPr lang="ja-JP" altLang="en-US" dirty="0" smtClean="0"/>
              <a:t>　３層あるつもりで切開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674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左胃動脈の左側を切開し無漿膜野に達する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この操作は必ずしも必要なく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脾動脈の背側から連続して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膵後筋膜　</a:t>
            </a:r>
            <a:r>
              <a:rPr kumimoji="1" lang="en-US" altLang="ja-JP" dirty="0" err="1" smtClean="0"/>
              <a:t>toldt</a:t>
            </a:r>
            <a:r>
              <a:rPr kumimoji="1" lang="ja-JP" altLang="en-US" dirty="0" smtClean="0"/>
              <a:t>　を切り上げて左大動脈脚に達してもいい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94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6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ja-JP" altLang="en-US" dirty="0" smtClean="0"/>
              <a:t>１層目　膵皮膜、２層目　頂点、３層目　背面の膵後筋膜　</a:t>
            </a:r>
            <a:r>
              <a:rPr lang="en-US" altLang="ja-JP" dirty="0" err="1" smtClean="0"/>
              <a:t>Toidt</a:t>
            </a:r>
            <a:r>
              <a:rPr lang="ja-JP" altLang="en-US" dirty="0" smtClean="0"/>
              <a:t>の</a:t>
            </a:r>
            <a:r>
              <a:rPr lang="en-US" altLang="ja-JP" dirty="0" err="1" smtClean="0"/>
              <a:t>fasia</a:t>
            </a:r>
            <a:r>
              <a:rPr lang="ja-JP" altLang="en-US" dirty="0" smtClean="0"/>
              <a:t>３層</a:t>
            </a:r>
            <a:endParaRPr lang="en-US" altLang="ja-JP" dirty="0" smtClean="0"/>
          </a:p>
          <a:p>
            <a:pPr eaLnBrk="1" hangingPunct="1">
              <a:spcBef>
                <a:spcPct val="0"/>
              </a:spcBef>
            </a:pPr>
            <a:r>
              <a:rPr kumimoji="1" lang="ja-JP" altLang="en-US" dirty="0" smtClean="0"/>
              <a:t>３層目から大動脈脚前面　胃体部後壁の無漿膜野に入っていく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89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膵上縁廓清</a:t>
            </a:r>
            <a:endParaRPr kumimoji="1" lang="en-US" altLang="ja-JP" dirty="0" smtClean="0"/>
          </a:p>
          <a:p>
            <a:r>
              <a:rPr kumimoji="1" lang="ja-JP" altLang="en-US" dirty="0" smtClean="0"/>
              <a:t>１層目</a:t>
            </a:r>
            <a:endParaRPr kumimoji="1" lang="en-US" altLang="ja-JP" dirty="0" smtClean="0"/>
          </a:p>
          <a:p>
            <a:r>
              <a:rPr kumimoji="1" lang="ja-JP" altLang="en-US" dirty="0" smtClean="0"/>
              <a:t>胃膵間膜のﾃﾝﾄ底辺を切開</a:t>
            </a:r>
            <a:endParaRPr kumimoji="1" lang="en-US" altLang="ja-JP" dirty="0" smtClean="0"/>
          </a:p>
          <a:p>
            <a:r>
              <a:rPr kumimoji="1" lang="ja-JP" altLang="en-US" dirty="0" smtClean="0"/>
              <a:t>左側ｱﾌﾟﾛｰﾁ膵上縁を右から左へ切開</a:t>
            </a:r>
            <a:endParaRPr kumimoji="1" lang="en-US" altLang="ja-JP" dirty="0" smtClean="0"/>
          </a:p>
          <a:p>
            <a:r>
              <a:rPr kumimoji="1" lang="ja-JP" altLang="en-US" dirty="0" smtClean="0"/>
              <a:t>後胃動脈手前まで脾動脈前面をﾊｰﾓﾆｯｸで</a:t>
            </a:r>
            <a:r>
              <a:rPr kumimoji="1" lang="en-US" altLang="ja-JP" dirty="0" smtClean="0"/>
              <a:t>shot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pit</a:t>
            </a:r>
            <a:r>
              <a:rPr kumimoji="1" lang="ja-JP" altLang="en-US" dirty="0" err="1" smtClean="0"/>
              <a:t>で弯</a:t>
            </a:r>
            <a:r>
              <a:rPr kumimoji="1" lang="ja-JP" altLang="en-US" dirty="0" smtClean="0"/>
              <a:t>曲に沿って切開</a:t>
            </a:r>
            <a:endParaRPr kumimoji="1" lang="en-US" altLang="ja-JP" dirty="0" smtClean="0"/>
          </a:p>
          <a:p>
            <a:r>
              <a:rPr kumimoji="1" lang="ja-JP" altLang="en-US" dirty="0" smtClean="0"/>
              <a:t>後胃動脈までが３番背側の廓清</a:t>
            </a:r>
            <a:r>
              <a:rPr kumimoji="1" lang="en-US" altLang="ja-JP" dirty="0" smtClean="0"/>
              <a:t>line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56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脾動脈に沿って前面から上面、背面を剥離する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ﾊｰﾓﾆｯｸの</a:t>
            </a:r>
            <a:r>
              <a:rPr kumimoji="1" lang="en-US" altLang="ja-JP" dirty="0" smtClean="0"/>
              <a:t>shot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pitch</a:t>
            </a:r>
            <a:r>
              <a:rPr kumimoji="1" lang="ja-JP" altLang="en-US" dirty="0" err="1" smtClean="0"/>
              <a:t>で脾</a:t>
            </a:r>
            <a:r>
              <a:rPr kumimoji="1" lang="ja-JP" altLang="en-US" dirty="0" smtClean="0"/>
              <a:t>動脈の弯曲に沿って切開</a:t>
            </a:r>
            <a:endParaRPr kumimoji="1" lang="en-US" altLang="ja-JP" dirty="0" smtClean="0"/>
          </a:p>
          <a:p>
            <a:r>
              <a:rPr kumimoji="1" lang="ja-JP" altLang="en-US" dirty="0" smtClean="0"/>
              <a:t>後胃動脈までは大きな血管はない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D2</a:t>
            </a:r>
            <a:r>
              <a:rPr kumimoji="1" lang="ja-JP" altLang="en-US" dirty="0" smtClean="0"/>
              <a:t>でなければ脾静脈を露出する必要はない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後胃動脈のあたりで脾動脈と脾静脈が交差する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3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左胃動脈の左から胃背側の無漿膜野は</a:t>
            </a:r>
            <a:r>
              <a:rPr kumimoji="1" lang="en-US" altLang="ja-JP" dirty="0" smtClean="0"/>
              <a:t>loose</a:t>
            </a:r>
            <a:r>
              <a:rPr kumimoji="1" lang="ja-JP" altLang="en-US" dirty="0" smtClean="0"/>
              <a:t>で出血なく展開できる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左側ｱﾌﾟﾛｰﾁの受けを作る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87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９番を掘り起こして膵背面から頭側に切開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85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腹腔神経叢に中止しながら９番を含めた組織を掻き上げて行く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09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胃体部背側の無漿膜野との間を切離する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44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左大動脈脚が露出され左横隔膜下動脈が確認される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74468-BFAD-4707-AC5F-D7825670072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77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25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55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80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3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6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75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27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3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84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00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91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9DAD-CAC4-4277-B453-83EFD22EC19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60-4CF3-4331-9FB2-840F70516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4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1.jpeg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23.jpeg"/><Relationship Id="rId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5.jpe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7.jpeg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19.jpe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" t="4980" r="3337" b="7309"/>
          <a:stretch/>
        </p:blipFill>
        <p:spPr>
          <a:xfrm>
            <a:off x="323528" y="510132"/>
            <a:ext cx="4581656" cy="60152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6" t="12691" r="19535" b="25622"/>
          <a:stretch/>
        </p:blipFill>
        <p:spPr>
          <a:xfrm>
            <a:off x="5359244" y="1014349"/>
            <a:ext cx="3605244" cy="471890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95936" y="237100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414908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259632" y="328498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1147266" y="2754216"/>
            <a:ext cx="760438" cy="619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95416" y="27264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1319552" y="2754216"/>
            <a:ext cx="207933" cy="156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2699792" y="2694165"/>
            <a:ext cx="1296144" cy="518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779912" y="1484784"/>
            <a:ext cx="112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ＳＡ</a:t>
            </a:r>
            <a:endParaRPr lang="en-US" altLang="ja-JP" dirty="0" smtClean="0"/>
          </a:p>
          <a:p>
            <a:r>
              <a:rPr lang="ja-JP" altLang="en-US" dirty="0"/>
              <a:t>ＳＶ</a:t>
            </a:r>
            <a:endParaRPr lang="en-US" altLang="ja-JP" dirty="0" smtClean="0"/>
          </a:p>
        </p:txBody>
      </p:sp>
      <p:cxnSp>
        <p:nvCxnSpPr>
          <p:cNvPr id="25" name="直線矢印コネクタ 24"/>
          <p:cNvCxnSpPr>
            <a:stCxn id="23" idx="1"/>
          </p:cNvCxnSpPr>
          <p:nvPr/>
        </p:nvCxnSpPr>
        <p:spPr>
          <a:xfrm flipH="1">
            <a:off x="2614356" y="1807950"/>
            <a:ext cx="1165556" cy="918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2339752" y="2060848"/>
            <a:ext cx="15121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6660232" y="2710691"/>
            <a:ext cx="1779646" cy="718309"/>
          </a:xfrm>
          <a:custGeom>
            <a:avLst/>
            <a:gdLst>
              <a:gd name="connsiteX0" fmla="*/ 1779646 w 1779646"/>
              <a:gd name="connsiteY0" fmla="*/ 668816 h 718309"/>
              <a:gd name="connsiteX1" fmla="*/ 1311016 w 1779646"/>
              <a:gd name="connsiteY1" fmla="*/ 668816 h 718309"/>
              <a:gd name="connsiteX2" fmla="*/ 945256 w 1779646"/>
              <a:gd name="connsiteY2" fmla="*/ 154466 h 718309"/>
              <a:gd name="connsiteX3" fmla="*/ 716656 w 1779646"/>
              <a:gd name="connsiteY3" fmla="*/ 543086 h 718309"/>
              <a:gd name="connsiteX4" fmla="*/ 556636 w 1779646"/>
              <a:gd name="connsiteY4" fmla="*/ 668816 h 718309"/>
              <a:gd name="connsiteX5" fmla="*/ 65146 w 1779646"/>
              <a:gd name="connsiteY5" fmla="*/ 74456 h 718309"/>
              <a:gd name="connsiteX6" fmla="*/ 19426 w 1779646"/>
              <a:gd name="connsiteY6" fmla="*/ 28736 h 7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46" h="718309">
                <a:moveTo>
                  <a:pt x="1779646" y="668816"/>
                </a:moveTo>
                <a:cubicBezTo>
                  <a:pt x="1614863" y="711678"/>
                  <a:pt x="1450081" y="754541"/>
                  <a:pt x="1311016" y="668816"/>
                </a:cubicBezTo>
                <a:cubicBezTo>
                  <a:pt x="1171951" y="583091"/>
                  <a:pt x="1044316" y="175421"/>
                  <a:pt x="945256" y="154466"/>
                </a:cubicBezTo>
                <a:cubicBezTo>
                  <a:pt x="846196" y="133511"/>
                  <a:pt x="781426" y="457361"/>
                  <a:pt x="716656" y="543086"/>
                </a:cubicBezTo>
                <a:cubicBezTo>
                  <a:pt x="651886" y="628811"/>
                  <a:pt x="665221" y="746921"/>
                  <a:pt x="556636" y="668816"/>
                </a:cubicBezTo>
                <a:cubicBezTo>
                  <a:pt x="448051" y="590711"/>
                  <a:pt x="154681" y="181136"/>
                  <a:pt x="65146" y="74456"/>
                </a:cubicBezTo>
                <a:cubicBezTo>
                  <a:pt x="-24389" y="-32224"/>
                  <a:pt x="-2482" y="-1744"/>
                  <a:pt x="19426" y="2873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41923" y="414539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41923" y="33738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300192" y="4005064"/>
            <a:ext cx="720080" cy="601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6300192" y="3284984"/>
            <a:ext cx="288032" cy="273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8100392" y="3017331"/>
            <a:ext cx="33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50094" y="2726406"/>
            <a:ext cx="33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4281" y="2754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3928" y="260648"/>
            <a:ext cx="143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膵上縁左側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192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5" t="12026" r="12844" b="21534"/>
          <a:stretch/>
        </p:blipFill>
        <p:spPr>
          <a:xfrm>
            <a:off x="35496" y="491401"/>
            <a:ext cx="4392488" cy="51698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13856" r="7080" b="17648"/>
          <a:stretch/>
        </p:blipFill>
        <p:spPr>
          <a:xfrm>
            <a:off x="4427984" y="494102"/>
            <a:ext cx="4579260" cy="523915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555776" y="602302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左胃動脈左側の剥離は必ずしも必要なし</a:t>
            </a:r>
            <a:endParaRPr kumimoji="1" lang="en-US" altLang="ja-JP" dirty="0" smtClean="0"/>
          </a:p>
          <a:p>
            <a:r>
              <a:rPr lang="ja-JP" altLang="en-US" dirty="0"/>
              <a:t>脾</a:t>
            </a:r>
            <a:r>
              <a:rPr lang="ja-JP" altLang="en-US" dirty="0" smtClean="0"/>
              <a:t>動脈背側から連続して大動脈脚に達する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66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0" t="16209" r="10410" b="13334"/>
          <a:stretch/>
        </p:blipFill>
        <p:spPr>
          <a:xfrm>
            <a:off x="283271" y="620688"/>
            <a:ext cx="4608512" cy="55446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7" t="24862" r="26451" b="27361"/>
          <a:stretch/>
        </p:blipFill>
        <p:spPr>
          <a:xfrm>
            <a:off x="5663843" y="1340768"/>
            <a:ext cx="3300645" cy="3888432"/>
          </a:xfrm>
          <a:prstGeom prst="rect">
            <a:avLst/>
          </a:prstGeom>
        </p:spPr>
      </p:pic>
      <p:sp>
        <p:nvSpPr>
          <p:cNvPr id="4" name="フリーフォーム 3"/>
          <p:cNvSpPr/>
          <p:nvPr/>
        </p:nvSpPr>
        <p:spPr>
          <a:xfrm>
            <a:off x="6804248" y="2360539"/>
            <a:ext cx="1981230" cy="852437"/>
          </a:xfrm>
          <a:custGeom>
            <a:avLst/>
            <a:gdLst>
              <a:gd name="connsiteX0" fmla="*/ 1779646 w 1779646"/>
              <a:gd name="connsiteY0" fmla="*/ 668816 h 718309"/>
              <a:gd name="connsiteX1" fmla="*/ 1311016 w 1779646"/>
              <a:gd name="connsiteY1" fmla="*/ 668816 h 718309"/>
              <a:gd name="connsiteX2" fmla="*/ 945256 w 1779646"/>
              <a:gd name="connsiteY2" fmla="*/ 154466 h 718309"/>
              <a:gd name="connsiteX3" fmla="*/ 716656 w 1779646"/>
              <a:gd name="connsiteY3" fmla="*/ 543086 h 718309"/>
              <a:gd name="connsiteX4" fmla="*/ 556636 w 1779646"/>
              <a:gd name="connsiteY4" fmla="*/ 668816 h 718309"/>
              <a:gd name="connsiteX5" fmla="*/ 65146 w 1779646"/>
              <a:gd name="connsiteY5" fmla="*/ 74456 h 718309"/>
              <a:gd name="connsiteX6" fmla="*/ 19426 w 1779646"/>
              <a:gd name="connsiteY6" fmla="*/ 28736 h 7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46" h="718309">
                <a:moveTo>
                  <a:pt x="1779646" y="668816"/>
                </a:moveTo>
                <a:cubicBezTo>
                  <a:pt x="1614863" y="711678"/>
                  <a:pt x="1450081" y="754541"/>
                  <a:pt x="1311016" y="668816"/>
                </a:cubicBezTo>
                <a:cubicBezTo>
                  <a:pt x="1171951" y="583091"/>
                  <a:pt x="1044316" y="175421"/>
                  <a:pt x="945256" y="154466"/>
                </a:cubicBezTo>
                <a:cubicBezTo>
                  <a:pt x="846196" y="133511"/>
                  <a:pt x="781426" y="457361"/>
                  <a:pt x="716656" y="543086"/>
                </a:cubicBezTo>
                <a:cubicBezTo>
                  <a:pt x="651886" y="628811"/>
                  <a:pt x="665221" y="746921"/>
                  <a:pt x="556636" y="668816"/>
                </a:cubicBezTo>
                <a:cubicBezTo>
                  <a:pt x="448051" y="590711"/>
                  <a:pt x="154681" y="181136"/>
                  <a:pt x="65146" y="74456"/>
                </a:cubicBezTo>
                <a:cubicBezTo>
                  <a:pt x="-24389" y="-32224"/>
                  <a:pt x="-2482" y="-1744"/>
                  <a:pt x="19426" y="2873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355252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4048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084168" y="400506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228184" y="296559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3695" r="35934" b="48153"/>
          <a:stretch/>
        </p:blipFill>
        <p:spPr>
          <a:xfrm>
            <a:off x="222590" y="1484784"/>
            <a:ext cx="2765234" cy="38783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27790" r="33976" b="26427"/>
          <a:stretch/>
        </p:blipFill>
        <p:spPr>
          <a:xfrm>
            <a:off x="3562102" y="1484784"/>
            <a:ext cx="2666082" cy="37158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24257" r="28211" b="23534"/>
          <a:stretch/>
        </p:blipFill>
        <p:spPr>
          <a:xfrm>
            <a:off x="6552591" y="1628800"/>
            <a:ext cx="2555913" cy="35804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012160" y="40770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Told</a:t>
            </a:r>
            <a:r>
              <a:rPr lang="en-US" altLang="ja-JP" dirty="0" err="1"/>
              <a:t>t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775575" y="4059642"/>
            <a:ext cx="829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47564" y="1854116"/>
            <a:ext cx="396044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5148064" y="3495977"/>
            <a:ext cx="72008" cy="1490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411760" y="29969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7416316" y="2760237"/>
            <a:ext cx="1404156" cy="646301"/>
          </a:xfrm>
          <a:custGeom>
            <a:avLst/>
            <a:gdLst>
              <a:gd name="connsiteX0" fmla="*/ 1779646 w 1779646"/>
              <a:gd name="connsiteY0" fmla="*/ 668816 h 718309"/>
              <a:gd name="connsiteX1" fmla="*/ 1311016 w 1779646"/>
              <a:gd name="connsiteY1" fmla="*/ 668816 h 718309"/>
              <a:gd name="connsiteX2" fmla="*/ 945256 w 1779646"/>
              <a:gd name="connsiteY2" fmla="*/ 154466 h 718309"/>
              <a:gd name="connsiteX3" fmla="*/ 716656 w 1779646"/>
              <a:gd name="connsiteY3" fmla="*/ 543086 h 718309"/>
              <a:gd name="connsiteX4" fmla="*/ 556636 w 1779646"/>
              <a:gd name="connsiteY4" fmla="*/ 668816 h 718309"/>
              <a:gd name="connsiteX5" fmla="*/ 65146 w 1779646"/>
              <a:gd name="connsiteY5" fmla="*/ 74456 h 718309"/>
              <a:gd name="connsiteX6" fmla="*/ 19426 w 1779646"/>
              <a:gd name="connsiteY6" fmla="*/ 28736 h 7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9646" h="718309">
                <a:moveTo>
                  <a:pt x="1779646" y="668816"/>
                </a:moveTo>
                <a:cubicBezTo>
                  <a:pt x="1614863" y="711678"/>
                  <a:pt x="1450081" y="754541"/>
                  <a:pt x="1311016" y="668816"/>
                </a:cubicBezTo>
                <a:cubicBezTo>
                  <a:pt x="1171951" y="583091"/>
                  <a:pt x="1044316" y="175421"/>
                  <a:pt x="945256" y="154466"/>
                </a:cubicBezTo>
                <a:cubicBezTo>
                  <a:pt x="846196" y="133511"/>
                  <a:pt x="781426" y="457361"/>
                  <a:pt x="716656" y="543086"/>
                </a:cubicBezTo>
                <a:cubicBezTo>
                  <a:pt x="651886" y="628811"/>
                  <a:pt x="665221" y="746921"/>
                  <a:pt x="556636" y="668816"/>
                </a:cubicBezTo>
                <a:cubicBezTo>
                  <a:pt x="448051" y="590711"/>
                  <a:pt x="154681" y="181136"/>
                  <a:pt x="65146" y="74456"/>
                </a:cubicBezTo>
                <a:cubicBezTo>
                  <a:pt x="-24389" y="-32224"/>
                  <a:pt x="-2482" y="-1744"/>
                  <a:pt x="19426" y="2873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5177" y="5589240"/>
            <a:ext cx="788551" cy="37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lang="ja-JP" altLang="en-US" dirty="0" smtClean="0"/>
              <a:t>層</a:t>
            </a:r>
            <a:r>
              <a:rPr lang="ja-JP" altLang="en-US" dirty="0"/>
              <a:t>目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39952" y="55799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２層目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10282" y="5589240"/>
            <a:ext cx="9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76644" y="277271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496" y="3874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647564" y="3095875"/>
            <a:ext cx="396044" cy="77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923928" y="260648"/>
            <a:ext cx="143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膵上縁左側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586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" t="9674" r="14527" b="15425"/>
          <a:stretch/>
        </p:blipFill>
        <p:spPr>
          <a:xfrm>
            <a:off x="323527" y="270660"/>
            <a:ext cx="4185719" cy="55295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9" t="14770" r="9669" b="14510"/>
          <a:stretch/>
        </p:blipFill>
        <p:spPr>
          <a:xfrm>
            <a:off x="4509247" y="540161"/>
            <a:ext cx="4383233" cy="5146457"/>
          </a:xfrm>
          <a:prstGeom prst="rect">
            <a:avLst/>
          </a:prstGeom>
        </p:spPr>
      </p:pic>
      <p:sp>
        <p:nvSpPr>
          <p:cNvPr id="4" name="円弧 3"/>
          <p:cNvSpPr/>
          <p:nvPr/>
        </p:nvSpPr>
        <p:spPr>
          <a:xfrm rot="7514818">
            <a:off x="1309102" y="1518564"/>
            <a:ext cx="3168352" cy="1872208"/>
          </a:xfrm>
          <a:prstGeom prst="arc">
            <a:avLst>
              <a:gd name="adj1" fmla="val 16735004"/>
              <a:gd name="adj2" fmla="val 306378"/>
            </a:avLst>
          </a:prstGeom>
          <a:ln w="127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2123728" y="764704"/>
            <a:ext cx="274839" cy="144016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 flipV="1">
            <a:off x="6804248" y="620688"/>
            <a:ext cx="274839" cy="144016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707904" y="568661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１層目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膵</a:t>
            </a:r>
            <a:r>
              <a:rPr lang="ja-JP" altLang="en-US" dirty="0" smtClean="0"/>
              <a:t>被膜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脾</a:t>
            </a:r>
            <a:r>
              <a:rPr kumimoji="1" lang="ja-JP" altLang="en-US" dirty="0" smtClean="0"/>
              <a:t>動脈前面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47864" y="2706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膵上縁左側アプローチ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632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8" t="10850" r="4901" b="11634"/>
          <a:stretch/>
        </p:blipFill>
        <p:spPr>
          <a:xfrm>
            <a:off x="251012" y="395142"/>
            <a:ext cx="4681028" cy="56649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4771" r="3194" b="14641"/>
          <a:stretch/>
        </p:blipFill>
        <p:spPr>
          <a:xfrm>
            <a:off x="4615893" y="764704"/>
            <a:ext cx="4420603" cy="50892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00192" y="59399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２層目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脾</a:t>
            </a:r>
            <a:r>
              <a:rPr lang="ja-JP" altLang="en-US" dirty="0" smtClean="0"/>
              <a:t>動脈上面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91680" y="567402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１層目</a:t>
            </a:r>
            <a:endParaRPr kumimoji="1" lang="en-US" altLang="ja-JP" dirty="0" smtClean="0"/>
          </a:p>
          <a:p>
            <a:pPr algn="ctr"/>
            <a:r>
              <a:rPr lang="ja-JP" altLang="en-US" dirty="0"/>
              <a:t>膵</a:t>
            </a:r>
            <a:r>
              <a:rPr lang="ja-JP" altLang="en-US" dirty="0" smtClean="0"/>
              <a:t>被膜</a:t>
            </a:r>
            <a:endParaRPr lang="en-US" altLang="ja-JP" dirty="0" smtClean="0"/>
          </a:p>
          <a:p>
            <a:pPr algn="ctr"/>
            <a:r>
              <a:rPr kumimoji="1" lang="ja-JP" altLang="en-US" dirty="0"/>
              <a:t>脾</a:t>
            </a:r>
            <a:r>
              <a:rPr kumimoji="1" lang="ja-JP" altLang="en-US" dirty="0" smtClean="0"/>
              <a:t>動脈前面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0" t="11634" r="11284" b="12549"/>
          <a:stretch/>
        </p:blipFill>
        <p:spPr>
          <a:xfrm>
            <a:off x="179512" y="344239"/>
            <a:ext cx="4320480" cy="56531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0" t="11634" r="13787" b="13595"/>
          <a:stretch/>
        </p:blipFill>
        <p:spPr>
          <a:xfrm>
            <a:off x="4480394" y="329467"/>
            <a:ext cx="4340078" cy="5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5" t="14509" r="11853" b="13464"/>
          <a:stretch/>
        </p:blipFill>
        <p:spPr>
          <a:xfrm>
            <a:off x="35496" y="609189"/>
            <a:ext cx="4392487" cy="54120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4509" r="8003" b="10065"/>
          <a:stretch/>
        </p:blipFill>
        <p:spPr>
          <a:xfrm>
            <a:off x="4460437" y="690282"/>
            <a:ext cx="4576059" cy="554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5" t="13202" r="7380" b="12810"/>
          <a:stretch/>
        </p:blipFill>
        <p:spPr>
          <a:xfrm>
            <a:off x="107504" y="730148"/>
            <a:ext cx="4464495" cy="52493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1" t="13202" r="6525" b="11503"/>
          <a:stretch/>
        </p:blipFill>
        <p:spPr>
          <a:xfrm>
            <a:off x="4422919" y="730148"/>
            <a:ext cx="4472379" cy="533895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7884368" y="3068960"/>
            <a:ext cx="864096" cy="37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7308304" y="3284984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635896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4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4" t="17516" r="13966" b="12549"/>
          <a:stretch/>
        </p:blipFill>
        <p:spPr>
          <a:xfrm>
            <a:off x="179512" y="678058"/>
            <a:ext cx="4392488" cy="53193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8666" r="15217" b="12383"/>
          <a:stretch/>
        </p:blipFill>
        <p:spPr>
          <a:xfrm>
            <a:off x="4668240" y="852462"/>
            <a:ext cx="4241536" cy="51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3" t="13595" r="14040" b="16993"/>
          <a:stretch/>
        </p:blipFill>
        <p:spPr>
          <a:xfrm>
            <a:off x="356404" y="442956"/>
            <a:ext cx="4239041" cy="536230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2" t="15163" r="12573" b="16994"/>
          <a:stretch/>
        </p:blipFill>
        <p:spPr>
          <a:xfrm>
            <a:off x="4607858" y="548680"/>
            <a:ext cx="4302220" cy="51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276</Words>
  <Application>Microsoft Office PowerPoint</Application>
  <PresentationFormat>画面に合わせる (4:3)</PresentationFormat>
  <Paragraphs>81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32</cp:revision>
  <dcterms:created xsi:type="dcterms:W3CDTF">2012-06-18T12:43:29Z</dcterms:created>
  <dcterms:modified xsi:type="dcterms:W3CDTF">2012-09-06T09:44:08Z</dcterms:modified>
</cp:coreProperties>
</file>