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72" r:id="rId3"/>
    <p:sldId id="275" r:id="rId4"/>
    <p:sldId id="271" r:id="rId5"/>
    <p:sldId id="276" r:id="rId6"/>
    <p:sldId id="277" r:id="rId7"/>
    <p:sldId id="278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73" r:id="rId18"/>
    <p:sldId id="265" r:id="rId19"/>
    <p:sldId id="266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71" autoAdjust="0"/>
  </p:normalViewPr>
  <p:slideViewPr>
    <p:cSldViewPr>
      <p:cViewPr varScale="1">
        <p:scale>
          <a:sx n="89" d="100"/>
          <a:sy n="89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7154-E61C-4FB2-ACBB-DEBC48BC4C8C}" type="datetimeFigureOut">
              <a:rPr kumimoji="1" lang="ja-JP" altLang="en-US" smtClean="0"/>
              <a:t>2012/8/25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F50-21A4-47EF-A2F3-6876A34011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71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胃膵間膜のﾃﾝﾄ断面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前方のテン底辺は膵被膜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後方、背側の底辺は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右では網嚢後壁腹膜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左は胃体部背側の無漿膜野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真ん中は大動脈脚につながる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524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左胃動脈の左側から胃体部背側の無漿膜野に達する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loose</a:t>
            </a:r>
            <a:r>
              <a:rPr kumimoji="1" lang="ja-JP" altLang="en-US" dirty="0" smtClean="0"/>
              <a:t>で出血することはない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105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左胃動脈の右を同様に剥離展開するが右は左に比べより</a:t>
            </a:r>
            <a:r>
              <a:rPr kumimoji="1" lang="en-US" altLang="ja-JP" dirty="0" smtClean="0"/>
              <a:t>loose</a:t>
            </a:r>
            <a:r>
              <a:rPr kumimoji="1" lang="ja-JP" altLang="en-US" dirty="0" smtClean="0"/>
              <a:t>で出血</a:t>
            </a:r>
            <a:r>
              <a:rPr kumimoji="1" lang="ja-JP" altLang="en-US" dirty="0" err="1" smtClean="0"/>
              <a:t>しやすいの</a:t>
            </a:r>
            <a:r>
              <a:rPr kumimoji="1" lang="ja-JP" altLang="en-US" dirty="0" smtClean="0"/>
              <a:t>注意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3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左胃動脈周囲を切開すると胃膵間膜テントが徐々に挙上してくる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50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内側から切開し左胃静脈を確認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331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テント支柱左胃静脈は</a:t>
            </a:r>
            <a:r>
              <a:rPr kumimoji="1" lang="en-US" altLang="ja-JP" dirty="0" err="1" smtClean="0"/>
              <a:t>clipless</a:t>
            </a:r>
            <a:r>
              <a:rPr kumimoji="1" lang="ja-JP" altLang="en-US" dirty="0" smtClean="0"/>
              <a:t>でも切離可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08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左胃動脈周囲の神経叢を切離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420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もう１本のテントの支柱である左胃動脈を</a:t>
            </a:r>
            <a:r>
              <a:rPr kumimoji="1" lang="en-US" altLang="ja-JP" dirty="0" smtClean="0"/>
              <a:t>clip</a:t>
            </a:r>
            <a:r>
              <a:rPr kumimoji="1" lang="ja-JP" altLang="en-US" dirty="0" smtClean="0"/>
              <a:t>後に切除すると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テントはさらに挙上されテント後方の底辺が展開される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430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断面図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007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テントを挙上して９番　</a:t>
            </a:r>
            <a:r>
              <a:rPr kumimoji="1" lang="en-US" altLang="ja-JP" dirty="0" smtClean="0"/>
              <a:t>8a</a:t>
            </a:r>
            <a:r>
              <a:rPr kumimoji="1" lang="ja-JP" altLang="en-US" dirty="0" smtClean="0"/>
              <a:t>を廓清する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793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左側では脾動脈から後腹膜腔に達する３層をイメージ</a:t>
            </a: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右側では</a:t>
            </a:r>
            <a:r>
              <a:rPr lang="en-US" altLang="ja-JP" dirty="0" smtClean="0"/>
              <a:t>8a</a:t>
            </a:r>
            <a:r>
              <a:rPr lang="ja-JP" altLang="en-US" dirty="0" smtClean="0"/>
              <a:t>と８ｐとの間に４層目があり、</a:t>
            </a: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さらに網嚢後壁の後腹膜が５層目</a:t>
            </a:r>
            <a:endParaRPr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7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胃膵間膜を３ﾌﾞﾛｯｸに分ける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356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５層目は右大動脈脚に連続する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494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290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5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胃膵間膜左側の断面図</a:t>
            </a:r>
            <a:endParaRPr kumimoji="1"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層はないが脾動脈の前面①膵皮膜、②頂点、③背面の膵後筋膜　</a:t>
            </a:r>
            <a:r>
              <a:rPr lang="en-US" altLang="ja-JP" dirty="0" err="1" smtClean="0"/>
              <a:t>Toidt</a:t>
            </a:r>
            <a:r>
              <a:rPr lang="ja-JP" altLang="en-US" dirty="0" smtClean="0"/>
              <a:t>の</a:t>
            </a:r>
            <a:r>
              <a:rPr lang="en-US" altLang="ja-JP" dirty="0" err="1" smtClean="0"/>
              <a:t>fasia</a:t>
            </a:r>
            <a:r>
              <a:rPr lang="ja-JP" altLang="en-US" dirty="0" smtClean="0"/>
              <a:t>３層あるつもりで切開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33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胃膵間膜左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21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胃膵間膜中央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9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胃膵間膜右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56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胃膵間膜右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910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胃膵間膜テントの底辺部分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１層目</a:t>
            </a:r>
            <a:endParaRPr kumimoji="1" lang="en-US" altLang="ja-JP" dirty="0" smtClean="0"/>
          </a:p>
          <a:p>
            <a:r>
              <a:rPr kumimoji="1" lang="ja-JP" altLang="en-US" dirty="0" smtClean="0"/>
              <a:t>膵皮膜を</a:t>
            </a:r>
            <a:r>
              <a:rPr kumimoji="1" lang="en-US" altLang="ja-JP" dirty="0" smtClean="0"/>
              <a:t>CHA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SA</a:t>
            </a:r>
            <a:r>
              <a:rPr kumimoji="1" lang="ja-JP" altLang="en-US" dirty="0" smtClean="0"/>
              <a:t>に沿って切開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5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テントを挙上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１層目の切開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64F50-21A4-47EF-A2F3-6876A34011F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25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23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79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34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80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61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8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25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1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63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39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7D7-EA9C-4369-BBE6-AA0654D36181}" type="datetimeFigureOut">
              <a:rPr kumimoji="1" lang="ja-JP" altLang="en-US" smtClean="0"/>
              <a:t>2012/8/25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37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4D7D7-EA9C-4369-BBE6-AA0654D36181}" type="datetimeFigureOut">
              <a:rPr kumimoji="1" lang="ja-JP" altLang="en-US" smtClean="0"/>
              <a:t>2012/8/25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C9E27-6882-4BFB-9351-D7D5BFEEE3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91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22.jpeg"/><Relationship Id="rId4" Type="http://schemas.microsoft.com/office/2007/relationships/hdphoto" Target="../media/hdphoto1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2.wdp"/><Relationship Id="rId5" Type="http://schemas.openxmlformats.org/officeDocument/2006/relationships/image" Target="../media/image24.jpeg"/><Relationship Id="rId4" Type="http://schemas.microsoft.com/office/2007/relationships/hdphoto" Target="../media/hdphoto2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5" Type="http://schemas.openxmlformats.org/officeDocument/2006/relationships/image" Target="../media/image26.jpeg"/><Relationship Id="rId4" Type="http://schemas.microsoft.com/office/2007/relationships/hdphoto" Target="../media/hdphoto2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6.wdp"/><Relationship Id="rId5" Type="http://schemas.openxmlformats.org/officeDocument/2006/relationships/image" Target="../media/image28.jpeg"/><Relationship Id="rId4" Type="http://schemas.microsoft.com/office/2007/relationships/hdphoto" Target="../media/hdphoto2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8.wdp"/><Relationship Id="rId5" Type="http://schemas.openxmlformats.org/officeDocument/2006/relationships/image" Target="../media/image30.jpeg"/><Relationship Id="rId4" Type="http://schemas.microsoft.com/office/2007/relationships/hdphoto" Target="../media/hdphoto2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0.wdp"/><Relationship Id="rId5" Type="http://schemas.openxmlformats.org/officeDocument/2006/relationships/image" Target="../media/image32.jpeg"/><Relationship Id="rId4" Type="http://schemas.microsoft.com/office/2007/relationships/hdphoto" Target="../media/hdphoto2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microsoft.com/office/2007/relationships/hdphoto" Target="../media/hdphoto3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1.jpeg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3.wdp"/><Relationship Id="rId5" Type="http://schemas.openxmlformats.org/officeDocument/2006/relationships/image" Target="../media/image36.jpeg"/><Relationship Id="rId4" Type="http://schemas.microsoft.com/office/2007/relationships/hdphoto" Target="../media/hdphoto3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5.wdp"/><Relationship Id="rId5" Type="http://schemas.openxmlformats.org/officeDocument/2006/relationships/image" Target="../media/image38.jpeg"/><Relationship Id="rId4" Type="http://schemas.microsoft.com/office/2007/relationships/hdphoto" Target="../media/hdphoto3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.jpe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7.wdp"/><Relationship Id="rId5" Type="http://schemas.openxmlformats.org/officeDocument/2006/relationships/image" Target="../media/image40.jpeg"/><Relationship Id="rId4" Type="http://schemas.microsoft.com/office/2007/relationships/hdphoto" Target="../media/hdphoto3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7.wdp"/><Relationship Id="rId5" Type="http://schemas.openxmlformats.org/officeDocument/2006/relationships/image" Target="../media/image40.jpeg"/><Relationship Id="rId4" Type="http://schemas.microsoft.com/office/2007/relationships/hdphoto" Target="../media/hdphoto3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0.wdp"/><Relationship Id="rId5" Type="http://schemas.openxmlformats.org/officeDocument/2006/relationships/image" Target="../media/image43.jpeg"/><Relationship Id="rId4" Type="http://schemas.microsoft.com/office/2007/relationships/hdphoto" Target="../media/hdphoto3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7.jpe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9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2.jpeg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15.jpeg"/><Relationship Id="rId4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18.jpeg"/><Relationship Id="rId4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0.jpeg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222" r="1570"/>
          <a:stretch/>
        </p:blipFill>
        <p:spPr>
          <a:xfrm>
            <a:off x="624652" y="1052736"/>
            <a:ext cx="3371284" cy="520478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95" t="15350" r="13370" b="8755"/>
          <a:stretch/>
        </p:blipFill>
        <p:spPr>
          <a:xfrm>
            <a:off x="5049387" y="1052736"/>
            <a:ext cx="3195021" cy="520478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636676" y="4077072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7164288" y="3655131"/>
            <a:ext cx="472388" cy="493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0" y="355510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043608" y="3902105"/>
            <a:ext cx="648072" cy="114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39552" y="270892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網嚢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24328" y="1054213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Told</a:t>
            </a:r>
            <a:r>
              <a:rPr lang="en-US" altLang="ja-JP" dirty="0" err="1"/>
              <a:t>t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7164288" y="1977543"/>
            <a:ext cx="360040" cy="916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172513" y="68488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>
            <a:stCxn id="7" idx="0"/>
          </p:cNvCxnSpPr>
          <p:nvPr/>
        </p:nvCxnSpPr>
        <p:spPr>
          <a:xfrm flipH="1">
            <a:off x="6646897" y="1052736"/>
            <a:ext cx="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211960" y="252776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>
            <a:stCxn id="22" idx="3"/>
          </p:cNvCxnSpPr>
          <p:nvPr/>
        </p:nvCxnSpPr>
        <p:spPr>
          <a:xfrm flipV="1">
            <a:off x="5364088" y="2708920"/>
            <a:ext cx="510723" cy="3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2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8" t="13889" r="19533" b="17222"/>
          <a:stretch/>
        </p:blipFill>
        <p:spPr>
          <a:xfrm>
            <a:off x="4860032" y="626157"/>
            <a:ext cx="4032448" cy="505074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2" t="11806" r="14225" b="16401"/>
          <a:stretch/>
        </p:blipFill>
        <p:spPr>
          <a:xfrm>
            <a:off x="323528" y="546261"/>
            <a:ext cx="4254624" cy="51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7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5" t="16111" r="12063" b="9028"/>
          <a:stretch/>
        </p:blipFill>
        <p:spPr>
          <a:xfrm>
            <a:off x="179512" y="620688"/>
            <a:ext cx="4152900" cy="51339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5" t="15556" r="13439" b="11389"/>
          <a:stretch/>
        </p:blipFill>
        <p:spPr>
          <a:xfrm>
            <a:off x="4588768" y="546590"/>
            <a:ext cx="4231704" cy="518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7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" t="16111" r="13046" b="9167"/>
          <a:stretch/>
        </p:blipFill>
        <p:spPr>
          <a:xfrm>
            <a:off x="107504" y="558967"/>
            <a:ext cx="4464496" cy="553432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" t="14445" r="16585" b="14583"/>
          <a:stretch/>
        </p:blipFill>
        <p:spPr>
          <a:xfrm>
            <a:off x="4549448" y="628998"/>
            <a:ext cx="4487048" cy="553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17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4860" r="18550" b="13684"/>
          <a:stretch/>
        </p:blipFill>
        <p:spPr>
          <a:xfrm>
            <a:off x="182165" y="574703"/>
            <a:ext cx="4029795" cy="523056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" t="18195" r="8722" b="12500"/>
          <a:stretch/>
        </p:blipFill>
        <p:spPr>
          <a:xfrm>
            <a:off x="4386279" y="700362"/>
            <a:ext cx="4722225" cy="51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5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8" t="14028" r="13079" b="10556"/>
          <a:stretch/>
        </p:blipFill>
        <p:spPr>
          <a:xfrm>
            <a:off x="81000" y="478744"/>
            <a:ext cx="4491000" cy="56865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2" t="17500" r="11853" b="8194"/>
          <a:stretch/>
        </p:blipFill>
        <p:spPr>
          <a:xfrm>
            <a:off x="4526496" y="736314"/>
            <a:ext cx="4437992" cy="54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2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6" t="8486" r="15078" b="9861"/>
          <a:stretch/>
        </p:blipFill>
        <p:spPr>
          <a:xfrm>
            <a:off x="179513" y="399800"/>
            <a:ext cx="4259138" cy="590952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6" t="5278" r="14816" b="13056"/>
          <a:stretch/>
        </p:blipFill>
        <p:spPr>
          <a:xfrm>
            <a:off x="4788025" y="336772"/>
            <a:ext cx="4104456" cy="59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5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7" t="7361" r="17960" b="13194"/>
          <a:stretch/>
        </p:blipFill>
        <p:spPr>
          <a:xfrm>
            <a:off x="35496" y="137205"/>
            <a:ext cx="4032448" cy="588408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t="14860" r="11276" b="17778"/>
          <a:stretch/>
        </p:blipFill>
        <p:spPr>
          <a:xfrm>
            <a:off x="4355977" y="883061"/>
            <a:ext cx="4608512" cy="513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55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5301" r="12322" b="25462"/>
          <a:stretch/>
        </p:blipFill>
        <p:spPr>
          <a:xfrm>
            <a:off x="4860032" y="476672"/>
            <a:ext cx="3960440" cy="505014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0" t="4659" r="5708" b="6988"/>
          <a:stretch/>
        </p:blipFill>
        <p:spPr>
          <a:xfrm>
            <a:off x="672030" y="319489"/>
            <a:ext cx="4188002" cy="605927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7504" y="401677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1259632" y="3325634"/>
            <a:ext cx="1224136" cy="96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1043608" y="1669450"/>
            <a:ext cx="1008112" cy="391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17662" y="22048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295636" y="238953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51520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LGV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827584" y="2852936"/>
            <a:ext cx="1728192" cy="688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51520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LGA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755576" y="2204864"/>
            <a:ext cx="1728192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663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7" t="15000" r="17341" b="16389"/>
          <a:stretch/>
        </p:blipFill>
        <p:spPr>
          <a:xfrm>
            <a:off x="179511" y="684882"/>
            <a:ext cx="4359591" cy="532876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2" t="9424" r="10772" b="16667"/>
          <a:stretch/>
        </p:blipFill>
        <p:spPr>
          <a:xfrm>
            <a:off x="4503360" y="692696"/>
            <a:ext cx="4533136" cy="55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93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5" t="10972" r="7186" b="15416"/>
          <a:stretch/>
        </p:blipFill>
        <p:spPr>
          <a:xfrm>
            <a:off x="35496" y="745578"/>
            <a:ext cx="4527301" cy="527571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95" t="14723" r="8523" b="13472"/>
          <a:stretch/>
        </p:blipFill>
        <p:spPr>
          <a:xfrm>
            <a:off x="4499992" y="745579"/>
            <a:ext cx="4404352" cy="541972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547664" y="593407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４層目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44208" y="593407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５層目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750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7917" r="29196" b="24999"/>
          <a:stretch/>
        </p:blipFill>
        <p:spPr>
          <a:xfrm>
            <a:off x="5910386" y="1115765"/>
            <a:ext cx="2694062" cy="460057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15001" r="28070" b="18194"/>
          <a:stretch/>
        </p:blipFill>
        <p:spPr>
          <a:xfrm>
            <a:off x="2699792" y="827733"/>
            <a:ext cx="2905125" cy="45815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t="20694" r="21891" b="21250"/>
          <a:stretch/>
        </p:blipFill>
        <p:spPr>
          <a:xfrm>
            <a:off x="47625" y="1751805"/>
            <a:ext cx="2943225" cy="398145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95536" y="57332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胃膵間</a:t>
            </a:r>
            <a:r>
              <a:rPr lang="ja-JP" altLang="en-US" dirty="0" smtClean="0"/>
              <a:t>膜右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75856" y="571634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胃膵間膜中央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60232" y="57332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胃膵間</a:t>
            </a:r>
            <a:r>
              <a:rPr lang="ja-JP" altLang="en-US" dirty="0" smtClean="0"/>
              <a:t>膜左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775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5" t="17916" r="16221" b="11806"/>
          <a:stretch/>
        </p:blipFill>
        <p:spPr>
          <a:xfrm>
            <a:off x="21210" y="790251"/>
            <a:ext cx="4406774" cy="537505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5350" r="10993" b="14372"/>
          <a:stretch/>
        </p:blipFill>
        <p:spPr>
          <a:xfrm>
            <a:off x="4427984" y="934267"/>
            <a:ext cx="4549761" cy="523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07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7" t="11806" r="12859" b="18765"/>
          <a:stretch/>
        </p:blipFill>
        <p:spPr>
          <a:xfrm>
            <a:off x="4572000" y="595446"/>
            <a:ext cx="4392488" cy="517065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5350" r="10171" b="14372"/>
          <a:stretch/>
        </p:blipFill>
        <p:spPr>
          <a:xfrm>
            <a:off x="49783" y="557906"/>
            <a:ext cx="4666233" cy="531448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067944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３層目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0068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" t="13333" r="16993" b="18055"/>
          <a:stretch/>
        </p:blipFill>
        <p:spPr>
          <a:xfrm>
            <a:off x="107504" y="630863"/>
            <a:ext cx="4608512" cy="567845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35" t="10226" r="16700" b="12201"/>
          <a:stretch/>
        </p:blipFill>
        <p:spPr>
          <a:xfrm>
            <a:off x="4788025" y="484094"/>
            <a:ext cx="4032448" cy="596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2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" t="4980" r="3337" b="7309"/>
          <a:stretch/>
        </p:blipFill>
        <p:spPr>
          <a:xfrm>
            <a:off x="323528" y="510132"/>
            <a:ext cx="4581656" cy="601521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6" t="12691" r="19535" b="25622"/>
          <a:stretch/>
        </p:blipFill>
        <p:spPr>
          <a:xfrm>
            <a:off x="5359244" y="1014349"/>
            <a:ext cx="3605244" cy="471890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95936" y="2371000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414908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Told</a:t>
            </a:r>
            <a:r>
              <a:rPr lang="en-US" altLang="ja-JP" dirty="0" err="1"/>
              <a:t>t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259632" y="328498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07504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147266" y="2754216"/>
            <a:ext cx="760438" cy="619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95416" y="272640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1319552" y="2754216"/>
            <a:ext cx="207933" cy="156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2699792" y="2694165"/>
            <a:ext cx="1296144" cy="518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779912" y="1484784"/>
            <a:ext cx="112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ＳＡ</a:t>
            </a:r>
            <a:endParaRPr lang="en-US" altLang="ja-JP" dirty="0" smtClean="0"/>
          </a:p>
          <a:p>
            <a:r>
              <a:rPr lang="ja-JP" altLang="en-US" dirty="0"/>
              <a:t>ＳＶ</a:t>
            </a:r>
            <a:endParaRPr lang="en-US" altLang="ja-JP" dirty="0" smtClean="0"/>
          </a:p>
        </p:txBody>
      </p:sp>
      <p:cxnSp>
        <p:nvCxnSpPr>
          <p:cNvPr id="13" name="直線矢印コネクタ 12"/>
          <p:cNvCxnSpPr>
            <a:stCxn id="12" idx="1"/>
          </p:cNvCxnSpPr>
          <p:nvPr/>
        </p:nvCxnSpPr>
        <p:spPr>
          <a:xfrm flipH="1">
            <a:off x="2614356" y="1807950"/>
            <a:ext cx="1165556" cy="9184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2339752" y="2060848"/>
            <a:ext cx="151216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 14"/>
          <p:cNvSpPr/>
          <p:nvPr/>
        </p:nvSpPr>
        <p:spPr>
          <a:xfrm>
            <a:off x="6660232" y="2710691"/>
            <a:ext cx="1779646" cy="718309"/>
          </a:xfrm>
          <a:custGeom>
            <a:avLst/>
            <a:gdLst>
              <a:gd name="connsiteX0" fmla="*/ 1779646 w 1779646"/>
              <a:gd name="connsiteY0" fmla="*/ 668816 h 718309"/>
              <a:gd name="connsiteX1" fmla="*/ 1311016 w 1779646"/>
              <a:gd name="connsiteY1" fmla="*/ 668816 h 718309"/>
              <a:gd name="connsiteX2" fmla="*/ 945256 w 1779646"/>
              <a:gd name="connsiteY2" fmla="*/ 154466 h 718309"/>
              <a:gd name="connsiteX3" fmla="*/ 716656 w 1779646"/>
              <a:gd name="connsiteY3" fmla="*/ 543086 h 718309"/>
              <a:gd name="connsiteX4" fmla="*/ 556636 w 1779646"/>
              <a:gd name="connsiteY4" fmla="*/ 668816 h 718309"/>
              <a:gd name="connsiteX5" fmla="*/ 65146 w 1779646"/>
              <a:gd name="connsiteY5" fmla="*/ 74456 h 718309"/>
              <a:gd name="connsiteX6" fmla="*/ 19426 w 1779646"/>
              <a:gd name="connsiteY6" fmla="*/ 28736 h 7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646" h="718309">
                <a:moveTo>
                  <a:pt x="1779646" y="668816"/>
                </a:moveTo>
                <a:cubicBezTo>
                  <a:pt x="1614863" y="711678"/>
                  <a:pt x="1450081" y="754541"/>
                  <a:pt x="1311016" y="668816"/>
                </a:cubicBezTo>
                <a:cubicBezTo>
                  <a:pt x="1171951" y="583091"/>
                  <a:pt x="1044316" y="175421"/>
                  <a:pt x="945256" y="154466"/>
                </a:cubicBezTo>
                <a:cubicBezTo>
                  <a:pt x="846196" y="133511"/>
                  <a:pt x="781426" y="457361"/>
                  <a:pt x="716656" y="543086"/>
                </a:cubicBezTo>
                <a:cubicBezTo>
                  <a:pt x="651886" y="628811"/>
                  <a:pt x="665221" y="746921"/>
                  <a:pt x="556636" y="668816"/>
                </a:cubicBezTo>
                <a:cubicBezTo>
                  <a:pt x="448051" y="590711"/>
                  <a:pt x="154681" y="181136"/>
                  <a:pt x="65146" y="74456"/>
                </a:cubicBezTo>
                <a:cubicBezTo>
                  <a:pt x="-24389" y="-32224"/>
                  <a:pt x="-2482" y="-1744"/>
                  <a:pt x="19426" y="28736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41923" y="414539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Told</a:t>
            </a:r>
            <a:r>
              <a:rPr lang="en-US" altLang="ja-JP" dirty="0" err="1"/>
              <a:t>t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41923" y="337380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6300192" y="4005064"/>
            <a:ext cx="720080" cy="601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6300192" y="3284984"/>
            <a:ext cx="288032" cy="273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8100392" y="3017331"/>
            <a:ext cx="33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50094" y="2726406"/>
            <a:ext cx="33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44281" y="27542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91372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胃膵間膜左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489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7" t="24862" r="26451" b="27361"/>
          <a:stretch/>
        </p:blipFill>
        <p:spPr>
          <a:xfrm>
            <a:off x="6039172" y="1556792"/>
            <a:ext cx="2781300" cy="327660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3056" r="28806" b="50555"/>
          <a:stretch/>
        </p:blipFill>
        <p:spPr>
          <a:xfrm>
            <a:off x="251520" y="1800225"/>
            <a:ext cx="2609850" cy="31813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17" t="30694" r="26452" b="27361"/>
          <a:stretch/>
        </p:blipFill>
        <p:spPr>
          <a:xfrm>
            <a:off x="3235052" y="1916832"/>
            <a:ext cx="2705100" cy="2876551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4670297" y="3390900"/>
            <a:ext cx="45719" cy="11010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19092" y="451991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Told</a:t>
            </a:r>
            <a:r>
              <a:rPr lang="en-US" altLang="ja-JP" dirty="0" err="1"/>
              <a:t>t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6327204" y="3869643"/>
            <a:ext cx="864096" cy="721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876256" y="2494667"/>
            <a:ext cx="1779646" cy="718309"/>
          </a:xfrm>
          <a:custGeom>
            <a:avLst/>
            <a:gdLst>
              <a:gd name="connsiteX0" fmla="*/ 1779646 w 1779646"/>
              <a:gd name="connsiteY0" fmla="*/ 668816 h 718309"/>
              <a:gd name="connsiteX1" fmla="*/ 1311016 w 1779646"/>
              <a:gd name="connsiteY1" fmla="*/ 668816 h 718309"/>
              <a:gd name="connsiteX2" fmla="*/ 945256 w 1779646"/>
              <a:gd name="connsiteY2" fmla="*/ 154466 h 718309"/>
              <a:gd name="connsiteX3" fmla="*/ 716656 w 1779646"/>
              <a:gd name="connsiteY3" fmla="*/ 543086 h 718309"/>
              <a:gd name="connsiteX4" fmla="*/ 556636 w 1779646"/>
              <a:gd name="connsiteY4" fmla="*/ 668816 h 718309"/>
              <a:gd name="connsiteX5" fmla="*/ 65146 w 1779646"/>
              <a:gd name="connsiteY5" fmla="*/ 74456 h 718309"/>
              <a:gd name="connsiteX6" fmla="*/ 19426 w 1779646"/>
              <a:gd name="connsiteY6" fmla="*/ 28736 h 7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646" h="718309">
                <a:moveTo>
                  <a:pt x="1779646" y="668816"/>
                </a:moveTo>
                <a:cubicBezTo>
                  <a:pt x="1614863" y="711678"/>
                  <a:pt x="1450081" y="754541"/>
                  <a:pt x="1311016" y="668816"/>
                </a:cubicBezTo>
                <a:cubicBezTo>
                  <a:pt x="1171951" y="583091"/>
                  <a:pt x="1044316" y="175421"/>
                  <a:pt x="945256" y="154466"/>
                </a:cubicBezTo>
                <a:cubicBezTo>
                  <a:pt x="846196" y="133511"/>
                  <a:pt x="781426" y="457361"/>
                  <a:pt x="716656" y="543086"/>
                </a:cubicBezTo>
                <a:cubicBezTo>
                  <a:pt x="651886" y="628811"/>
                  <a:pt x="665221" y="746921"/>
                  <a:pt x="556636" y="668816"/>
                </a:cubicBezTo>
                <a:cubicBezTo>
                  <a:pt x="448051" y="590711"/>
                  <a:pt x="154681" y="181136"/>
                  <a:pt x="65146" y="74456"/>
                </a:cubicBezTo>
                <a:cubicBezTo>
                  <a:pt x="-24389" y="-32224"/>
                  <a:pt x="-2482" y="-1744"/>
                  <a:pt x="19426" y="28736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6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>
            <a:stCxn id="12" idx="2"/>
          </p:cNvCxnSpPr>
          <p:nvPr/>
        </p:nvCxnSpPr>
        <p:spPr>
          <a:xfrm>
            <a:off x="647564" y="1854116"/>
            <a:ext cx="180020" cy="640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195736" y="1854116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>
            <a:stCxn id="13" idx="1"/>
          </p:cNvCxnSpPr>
          <p:nvPr/>
        </p:nvCxnSpPr>
        <p:spPr>
          <a:xfrm flipH="1">
            <a:off x="1907704" y="2177282"/>
            <a:ext cx="288032" cy="243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2037972" y="2174391"/>
            <a:ext cx="144016" cy="819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335177" y="5589240"/>
            <a:ext cx="788551" cy="37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lang="ja-JP" altLang="en-US" dirty="0" smtClean="0"/>
              <a:t>層</a:t>
            </a:r>
            <a:r>
              <a:rPr lang="ja-JP" altLang="en-US" dirty="0"/>
              <a:t>目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39952" y="55799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２層目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10282" y="5589240"/>
            <a:ext cx="99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３層目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27104" y="385001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6651240" y="3501008"/>
            <a:ext cx="459042" cy="349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0" t="4659" r="5708" b="6988"/>
          <a:stretch/>
        </p:blipFill>
        <p:spPr>
          <a:xfrm>
            <a:off x="528014" y="548680"/>
            <a:ext cx="4188002" cy="60592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5496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7662" y="22048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LGV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LGA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043608" y="1669450"/>
            <a:ext cx="648072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295636" y="2389530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827584" y="2924944"/>
            <a:ext cx="1584176" cy="616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755576" y="2348880"/>
            <a:ext cx="136815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02" t="5300" r="16936" b="29528"/>
          <a:stretch/>
        </p:blipFill>
        <p:spPr>
          <a:xfrm>
            <a:off x="5004048" y="755116"/>
            <a:ext cx="3456878" cy="4753586"/>
          </a:xfrm>
          <a:prstGeom prst="rect">
            <a:avLst/>
          </a:prstGeom>
        </p:spPr>
      </p:pic>
      <p:sp>
        <p:nvSpPr>
          <p:cNvPr id="12" name="フリーフォーム 11"/>
          <p:cNvSpPr/>
          <p:nvPr/>
        </p:nvSpPr>
        <p:spPr>
          <a:xfrm rot="623640">
            <a:off x="5896899" y="2841980"/>
            <a:ext cx="1516566" cy="456695"/>
          </a:xfrm>
          <a:custGeom>
            <a:avLst/>
            <a:gdLst>
              <a:gd name="connsiteX0" fmla="*/ 1516566 w 1516566"/>
              <a:gd name="connsiteY0" fmla="*/ 568782 h 587770"/>
              <a:gd name="connsiteX1" fmla="*/ 1037063 w 1516566"/>
              <a:gd name="connsiteY1" fmla="*/ 535328 h 587770"/>
              <a:gd name="connsiteX2" fmla="*/ 880946 w 1516566"/>
              <a:gd name="connsiteY2" fmla="*/ 122733 h 587770"/>
              <a:gd name="connsiteX3" fmla="*/ 735981 w 1516566"/>
              <a:gd name="connsiteY3" fmla="*/ 69 h 587770"/>
              <a:gd name="connsiteX4" fmla="*/ 602166 w 1516566"/>
              <a:gd name="connsiteY4" fmla="*/ 133884 h 587770"/>
              <a:gd name="connsiteX5" fmla="*/ 524107 w 1516566"/>
              <a:gd name="connsiteY5" fmla="*/ 490723 h 587770"/>
              <a:gd name="connsiteX6" fmla="*/ 0 w 1516566"/>
              <a:gd name="connsiteY6" fmla="*/ 44674 h 587770"/>
              <a:gd name="connsiteX7" fmla="*/ 0 w 1516566"/>
              <a:gd name="connsiteY7" fmla="*/ 44674 h 58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6566" h="587770">
                <a:moveTo>
                  <a:pt x="1516566" y="568782"/>
                </a:moveTo>
                <a:cubicBezTo>
                  <a:pt x="1329783" y="589225"/>
                  <a:pt x="1143000" y="609669"/>
                  <a:pt x="1037063" y="535328"/>
                </a:cubicBezTo>
                <a:cubicBezTo>
                  <a:pt x="931126" y="460987"/>
                  <a:pt x="931126" y="211943"/>
                  <a:pt x="880946" y="122733"/>
                </a:cubicBezTo>
                <a:cubicBezTo>
                  <a:pt x="830766" y="33523"/>
                  <a:pt x="782444" y="-1789"/>
                  <a:pt x="735981" y="69"/>
                </a:cubicBezTo>
                <a:cubicBezTo>
                  <a:pt x="689518" y="1927"/>
                  <a:pt x="637478" y="52108"/>
                  <a:pt x="602166" y="133884"/>
                </a:cubicBezTo>
                <a:cubicBezTo>
                  <a:pt x="566854" y="215660"/>
                  <a:pt x="624468" y="505591"/>
                  <a:pt x="524107" y="490723"/>
                </a:cubicBezTo>
                <a:cubicBezTo>
                  <a:pt x="423746" y="475855"/>
                  <a:pt x="0" y="44674"/>
                  <a:pt x="0" y="44674"/>
                </a:cubicBezTo>
                <a:lnTo>
                  <a:pt x="0" y="44674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60229" y="4509120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6948264" y="4005064"/>
            <a:ext cx="493956" cy="827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364088" y="5805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胃膵間膜中央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78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222" r="1570"/>
          <a:stretch/>
        </p:blipFill>
        <p:spPr>
          <a:xfrm>
            <a:off x="570796" y="716319"/>
            <a:ext cx="3803332" cy="587181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7504" y="401677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1187624" y="4016772"/>
            <a:ext cx="576064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42" t="22764" r="17322" b="23089"/>
          <a:stretch/>
        </p:blipFill>
        <p:spPr>
          <a:xfrm>
            <a:off x="4833172" y="1556793"/>
            <a:ext cx="3386321" cy="3888432"/>
          </a:xfrm>
          <a:prstGeom prst="rect">
            <a:avLst/>
          </a:prstGeom>
        </p:spPr>
      </p:pic>
      <p:sp>
        <p:nvSpPr>
          <p:cNvPr id="6" name="フリーフォーム 5"/>
          <p:cNvSpPr/>
          <p:nvPr/>
        </p:nvSpPr>
        <p:spPr>
          <a:xfrm>
            <a:off x="5508104" y="2852936"/>
            <a:ext cx="1769700" cy="432048"/>
          </a:xfrm>
          <a:custGeom>
            <a:avLst/>
            <a:gdLst>
              <a:gd name="connsiteX0" fmla="*/ 2207941 w 2207941"/>
              <a:gd name="connsiteY0" fmla="*/ 691380 h 766591"/>
              <a:gd name="connsiteX1" fmla="*/ 1483112 w 2207941"/>
              <a:gd name="connsiteY1" fmla="*/ 702531 h 766591"/>
              <a:gd name="connsiteX2" fmla="*/ 1059366 w 2207941"/>
              <a:gd name="connsiteY2" fmla="*/ 4 h 766591"/>
              <a:gd name="connsiteX3" fmla="*/ 613317 w 2207941"/>
              <a:gd name="connsiteY3" fmla="*/ 691380 h 766591"/>
              <a:gd name="connsiteX4" fmla="*/ 0 w 2207941"/>
              <a:gd name="connsiteY4" fmla="*/ 724834 h 766591"/>
              <a:gd name="connsiteX5" fmla="*/ 0 w 2207941"/>
              <a:gd name="connsiteY5" fmla="*/ 724834 h 76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7941" h="766591">
                <a:moveTo>
                  <a:pt x="2207941" y="691380"/>
                </a:moveTo>
                <a:cubicBezTo>
                  <a:pt x="1941241" y="754570"/>
                  <a:pt x="1674541" y="817760"/>
                  <a:pt x="1483112" y="702531"/>
                </a:cubicBezTo>
                <a:cubicBezTo>
                  <a:pt x="1291683" y="587302"/>
                  <a:pt x="1204332" y="1862"/>
                  <a:pt x="1059366" y="4"/>
                </a:cubicBezTo>
                <a:cubicBezTo>
                  <a:pt x="914400" y="-1854"/>
                  <a:pt x="789878" y="570575"/>
                  <a:pt x="613317" y="691380"/>
                </a:cubicBezTo>
                <a:cubicBezTo>
                  <a:pt x="436756" y="812185"/>
                  <a:pt x="0" y="724834"/>
                  <a:pt x="0" y="724834"/>
                </a:cubicBezTo>
                <a:lnTo>
                  <a:pt x="0" y="724834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85156" y="3765614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>
            <a:stCxn id="7" idx="1"/>
          </p:cNvCxnSpPr>
          <p:nvPr/>
        </p:nvCxnSpPr>
        <p:spPr>
          <a:xfrm flipH="1" flipV="1">
            <a:off x="6713832" y="3429000"/>
            <a:ext cx="671324" cy="659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833172" y="5949280"/>
            <a:ext cx="155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胃膵間膜右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396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36235" r="33276" b="24078"/>
          <a:stretch/>
        </p:blipFill>
        <p:spPr>
          <a:xfrm>
            <a:off x="371505" y="1628800"/>
            <a:ext cx="2544311" cy="396233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29020" r="28723" b="20628"/>
          <a:stretch/>
        </p:blipFill>
        <p:spPr>
          <a:xfrm>
            <a:off x="3361528" y="1796944"/>
            <a:ext cx="2578624" cy="36464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25569" r="31383" b="16550"/>
          <a:stretch/>
        </p:blipFill>
        <p:spPr>
          <a:xfrm>
            <a:off x="6295644" y="1556792"/>
            <a:ext cx="2452820" cy="42097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71800" y="1305634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1979712" y="1951965"/>
            <a:ext cx="792088" cy="108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2195736" y="1951965"/>
            <a:ext cx="576064" cy="612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0" y="355510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043608" y="3861048"/>
            <a:ext cx="3965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20080" y="20608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網嚢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SV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11560" y="3253626"/>
            <a:ext cx="8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647702" y="2668270"/>
            <a:ext cx="87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1979712" y="2852936"/>
            <a:ext cx="66799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156176" y="195196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網嚢</a:t>
            </a:r>
            <a:endParaRPr lang="en-US" altLang="ja-JP" dirty="0"/>
          </a:p>
          <a:p>
            <a:r>
              <a:rPr kumimoji="1" lang="ja-JP" altLang="en-US" dirty="0" smtClean="0"/>
              <a:t>後腹膜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6804248" y="2598296"/>
            <a:ext cx="576064" cy="439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688124" y="3725141"/>
            <a:ext cx="1188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6876256" y="3438292"/>
            <a:ext cx="504056" cy="286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2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" t="10972" r="8722" b="9583"/>
          <a:stretch/>
        </p:blipFill>
        <p:spPr>
          <a:xfrm>
            <a:off x="35496" y="385884"/>
            <a:ext cx="4608512" cy="579355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" t="13611" r="15405" b="9894"/>
          <a:stretch/>
        </p:blipFill>
        <p:spPr>
          <a:xfrm>
            <a:off x="4644009" y="801930"/>
            <a:ext cx="4032448" cy="537751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779912" y="58679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１層目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998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" t="13056" r="5969" b="12501"/>
          <a:stretch/>
        </p:blipFill>
        <p:spPr>
          <a:xfrm>
            <a:off x="251520" y="627856"/>
            <a:ext cx="4476750" cy="51054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58" t="3695" r="35934" b="48153"/>
          <a:stretch/>
        </p:blipFill>
        <p:spPr>
          <a:xfrm>
            <a:off x="4830952" y="1060669"/>
            <a:ext cx="3353702" cy="470372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572000" y="5758797"/>
            <a:ext cx="788551" cy="37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lang="ja-JP" altLang="en-US" dirty="0" smtClean="0"/>
              <a:t>層</a:t>
            </a:r>
            <a:r>
              <a:rPr lang="ja-JP" altLang="en-US" dirty="0"/>
              <a:t>目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30579" y="908720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7452320" y="1231885"/>
            <a:ext cx="178259" cy="1477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572000" y="407699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Told</a:t>
            </a:r>
            <a:r>
              <a:rPr lang="en-US" altLang="ja-JP" dirty="0" err="1"/>
              <a:t>t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5868144" y="3717032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65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435</Words>
  <Application>Microsoft Office PowerPoint</Application>
  <PresentationFormat>画面に合わせる (4:3)</PresentationFormat>
  <Paragraphs>139</Paragraphs>
  <Slides>22</Slides>
  <Notes>22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</dc:creator>
  <cp:lastModifiedBy>yasu</cp:lastModifiedBy>
  <cp:revision>30</cp:revision>
  <dcterms:created xsi:type="dcterms:W3CDTF">2012-08-18T14:18:30Z</dcterms:created>
  <dcterms:modified xsi:type="dcterms:W3CDTF">2012-08-25T12:18:34Z</dcterms:modified>
</cp:coreProperties>
</file>