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63" autoAdjust="0"/>
  </p:normalViewPr>
  <p:slideViewPr>
    <p:cSldViewPr>
      <p:cViewPr varScale="1">
        <p:scale>
          <a:sx n="75" d="100"/>
          <a:sy n="75" d="100"/>
        </p:scale>
        <p:origin x="-9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747BF-C514-4F33-9365-76B77D47E1F7}" type="datetimeFigureOut">
              <a:rPr kumimoji="1" lang="ja-JP" altLang="en-US" smtClean="0"/>
              <a:t>2012/9/6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7C1E-5388-4E3B-8AC8-A71964459475}" type="slidenum">
              <a:rPr kumimoji="1" lang="ja-JP" altLang="en-US" smtClean="0"/>
              <a:t>‹#›</a:t>
            </a:fld>
            <a:endParaRPr kumimoji="1" lang="ja-JP" altLang="en-US"/>
          </a:p>
        </p:txBody>
      </p:sp>
    </p:spTree>
    <p:extLst>
      <p:ext uri="{BB962C8B-B14F-4D97-AF65-F5344CB8AC3E}">
        <p14:creationId xmlns:p14="http://schemas.microsoft.com/office/powerpoint/2010/main" val="27182534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６番廓清</a:t>
            </a:r>
            <a:endParaRPr kumimoji="1" lang="en-US" altLang="ja-JP" dirty="0" smtClean="0"/>
          </a:p>
          <a:p>
            <a:r>
              <a:rPr kumimoji="1" lang="en-US" altLang="ja-JP" dirty="0" err="1" smtClean="0"/>
              <a:t>henle</a:t>
            </a:r>
            <a:r>
              <a:rPr kumimoji="1" lang="ja-JP" altLang="en-US" dirty="0" smtClean="0"/>
              <a:t>静脈幹を確認し</a:t>
            </a:r>
            <a:endParaRPr kumimoji="1" lang="en-US" altLang="ja-JP" dirty="0" smtClean="0"/>
          </a:p>
          <a:p>
            <a:r>
              <a:rPr kumimoji="1" lang="ja-JP" altLang="en-US" dirty="0" smtClean="0"/>
              <a:t>大網の切開を右側にすすめるが術者は患者の左側からでも右側からでも可能</a:t>
            </a:r>
            <a:endParaRPr kumimoji="1" lang="en-US" altLang="ja-JP" dirty="0" smtClean="0"/>
          </a:p>
          <a:p>
            <a:r>
              <a:rPr kumimoji="1" lang="ja-JP" altLang="en-US" dirty="0" smtClean="0"/>
              <a:t>胃大弯幽門側よりを</a:t>
            </a:r>
            <a:r>
              <a:rPr kumimoji="1" lang="en-US" altLang="ja-JP" dirty="0" err="1" smtClean="0"/>
              <a:t>miniloop</a:t>
            </a:r>
            <a:r>
              <a:rPr kumimoji="1" lang="ja-JP" altLang="en-US" dirty="0" smtClean="0"/>
              <a:t>で持ち直して挙上する事で</a:t>
            </a:r>
            <a:endParaRPr kumimoji="1" lang="en-US" altLang="ja-JP" dirty="0" smtClean="0"/>
          </a:p>
          <a:p>
            <a:r>
              <a:rPr kumimoji="1" lang="en-US" altLang="ja-JP" dirty="0" smtClean="0"/>
              <a:t>4sb</a:t>
            </a:r>
            <a:r>
              <a:rPr kumimoji="1" lang="ja-JP" altLang="en-US" dirty="0" smtClean="0"/>
              <a:t>の廓清同様に助手の展開が簡単になる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1</a:t>
            </a:fld>
            <a:endParaRPr kumimoji="1" lang="ja-JP" altLang="en-US"/>
          </a:p>
        </p:txBody>
      </p:sp>
    </p:spTree>
    <p:extLst>
      <p:ext uri="{BB962C8B-B14F-4D97-AF65-F5344CB8AC3E}">
        <p14:creationId xmlns:p14="http://schemas.microsoft.com/office/powerpoint/2010/main" val="124459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廓清した６番の組織を十二指腸から切離</a:t>
            </a:r>
            <a:endParaRPr kumimoji="1" lang="en-US" altLang="ja-JP" dirty="0" smtClean="0"/>
          </a:p>
          <a:p>
            <a:r>
              <a:rPr kumimoji="1" lang="ja-JP" altLang="en-US" dirty="0" smtClean="0"/>
              <a:t>幽門側からでも十二指腸側からでも可</a:t>
            </a:r>
            <a:endParaRPr kumimoji="1" lang="en-US" altLang="ja-JP" dirty="0" smtClean="0"/>
          </a:p>
          <a:p>
            <a:endParaRPr kumimoji="1" lang="ja-JP" altLang="en-US"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10</a:t>
            </a:fld>
            <a:endParaRPr kumimoji="1" lang="ja-JP" altLang="en-US"/>
          </a:p>
        </p:txBody>
      </p:sp>
    </p:spTree>
    <p:extLst>
      <p:ext uri="{BB962C8B-B14F-4D97-AF65-F5344CB8AC3E}">
        <p14:creationId xmlns:p14="http://schemas.microsoft.com/office/powerpoint/2010/main" val="2632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左側からのｱﾌﾟﾛｰﾁ</a:t>
            </a:r>
            <a:endParaRPr kumimoji="1" lang="en-US" altLang="ja-JP" dirty="0" smtClean="0"/>
          </a:p>
          <a:p>
            <a:r>
              <a:rPr kumimoji="1" lang="ja-JP" altLang="en-US" dirty="0" smtClean="0"/>
              <a:t>大網を十二指腸外縁まで切開する　生理的癒着が多く、よく迷子になるので注意</a:t>
            </a:r>
            <a:endParaRPr kumimoji="1" lang="en-US" altLang="ja-JP" dirty="0" smtClean="0"/>
          </a:p>
          <a:p>
            <a:r>
              <a:rPr kumimoji="1" lang="ja-JP" altLang="en-US" dirty="0" smtClean="0"/>
              <a:t>まずは大網を十二指腸外縁まで切離　生理的癒着が多いところで迷子になりやすく１枚ずつ丁寧に行くのがコツと言えばコツ</a:t>
            </a:r>
            <a:endParaRPr kumimoji="1" lang="en-US" altLang="ja-JP" dirty="0" smtClean="0"/>
          </a:p>
          <a:p>
            <a:r>
              <a:rPr kumimoji="1" lang="ja-JP" altLang="en-US" dirty="0" smtClean="0"/>
              <a:t>比較的大きな交通枝、大網枝もハーモニックで切離可能</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2</a:t>
            </a:fld>
            <a:endParaRPr kumimoji="1" lang="ja-JP" altLang="en-US"/>
          </a:p>
        </p:txBody>
      </p:sp>
    </p:spTree>
    <p:extLst>
      <p:ext uri="{BB962C8B-B14F-4D97-AF65-F5344CB8AC3E}">
        <p14:creationId xmlns:p14="http://schemas.microsoft.com/office/powerpoint/2010/main" val="269369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網嚢右縁で大網胃結腸間膜、横行結腸間膜、膵前筋膜は癒合</a:t>
            </a:r>
            <a:r>
              <a:rPr kumimoji="1" lang="en-US" altLang="ja-JP" dirty="0" smtClean="0"/>
              <a:t>fusion</a:t>
            </a:r>
            <a:r>
              <a:rPr kumimoji="1" lang="ja-JP" altLang="en-US" dirty="0" smtClean="0"/>
              <a:t>　</a:t>
            </a:r>
            <a:r>
              <a:rPr kumimoji="1" lang="en-US" altLang="ja-JP" dirty="0" smtClean="0"/>
              <a:t>fascia</a:t>
            </a:r>
            <a:r>
              <a:rPr kumimoji="1" lang="ja-JP" altLang="en-US" dirty="0" smtClean="0"/>
              <a:t>を形成</a:t>
            </a:r>
            <a:endParaRPr kumimoji="1" lang="en-US" altLang="ja-JP" dirty="0" smtClean="0"/>
          </a:p>
          <a:p>
            <a:r>
              <a:rPr kumimoji="1" lang="ja-JP" altLang="en-US" dirty="0" smtClean="0"/>
              <a:t>網嚢を開放後膵前面から横行結腸間膜を落とすように</a:t>
            </a:r>
            <a:r>
              <a:rPr kumimoji="1" lang="en-US" altLang="ja-JP" dirty="0" smtClean="0"/>
              <a:t>V</a:t>
            </a:r>
            <a:r>
              <a:rPr kumimoji="1" lang="ja-JP" altLang="en-US" dirty="0" smtClean="0"/>
              <a:t>字の谷を十二指腸外縁まで手前から奥　左から右に進む</a:t>
            </a:r>
            <a:endParaRPr kumimoji="1" lang="en-US" altLang="ja-JP" dirty="0" smtClean="0"/>
          </a:p>
          <a:p>
            <a:r>
              <a:rPr kumimoji="1" lang="en-US" altLang="ja-JP" dirty="0" smtClean="0"/>
              <a:t>LADG</a:t>
            </a:r>
            <a:r>
              <a:rPr kumimoji="1" lang="ja-JP" altLang="en-US" dirty="0" smtClean="0"/>
              <a:t>では</a:t>
            </a:r>
            <a:r>
              <a:rPr kumimoji="1" lang="en-US" altLang="ja-JP" dirty="0" err="1" smtClean="0"/>
              <a:t>blusevtomy</a:t>
            </a:r>
            <a:r>
              <a:rPr kumimoji="1" lang="ja-JP" altLang="en-US" dirty="0" smtClean="0"/>
              <a:t>はせず　横行結腸間膜前葉は切除しない</a:t>
            </a:r>
            <a:endParaRPr kumimoji="1" lang="en-US" altLang="ja-JP" dirty="0" smtClean="0"/>
          </a:p>
          <a:p>
            <a:r>
              <a:rPr kumimoji="1" lang="ja-JP" altLang="en-US" dirty="0" smtClean="0"/>
              <a:t>出血したら層の間違い　</a:t>
            </a:r>
            <a:endParaRPr kumimoji="1" lang="en-US" altLang="ja-JP" dirty="0" smtClean="0"/>
          </a:p>
          <a:p>
            <a:r>
              <a:rPr kumimoji="1" lang="en-US" altLang="ja-JP" dirty="0" smtClean="0"/>
              <a:t>round</a:t>
            </a:r>
            <a:r>
              <a:rPr kumimoji="1" lang="ja-JP" altLang="en-US" dirty="0" smtClean="0"/>
              <a:t>　</a:t>
            </a:r>
            <a:r>
              <a:rPr kumimoji="1" lang="en-US" altLang="ja-JP" dirty="0" smtClean="0"/>
              <a:t>mark</a:t>
            </a:r>
            <a:r>
              <a:rPr kumimoji="1" lang="ja-JP" altLang="en-US" dirty="0" err="1" smtClean="0"/>
              <a:t>は膵</a:t>
            </a:r>
            <a:r>
              <a:rPr kumimoji="1" lang="ja-JP" altLang="en-US" dirty="0" smtClean="0"/>
              <a:t>下縁と膵前面に右胃大網静脈と横行結腸間膜に副右結腸静脈が透見できる</a:t>
            </a:r>
            <a:endParaRPr kumimoji="1" lang="en-US" altLang="ja-JP" dirty="0" smtClean="0"/>
          </a:p>
          <a:p>
            <a:r>
              <a:rPr kumimoji="1" lang="ja-JP" altLang="en-US" dirty="0" smtClean="0"/>
              <a:t>中結腸はそれほどはっきりしないことが多い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3</a:t>
            </a:fld>
            <a:endParaRPr kumimoji="1" lang="ja-JP" altLang="en-US"/>
          </a:p>
        </p:txBody>
      </p:sp>
    </p:spTree>
    <p:extLst>
      <p:ext uri="{BB962C8B-B14F-4D97-AF65-F5344CB8AC3E}">
        <p14:creationId xmlns:p14="http://schemas.microsoft.com/office/powerpoint/2010/main" val="417821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右胃大網静脈は中枢側のみ</a:t>
            </a:r>
            <a:r>
              <a:rPr kumimoji="1" lang="en-US" altLang="ja-JP" dirty="0" smtClean="0"/>
              <a:t>clip</a:t>
            </a:r>
            <a:r>
              <a:rPr kumimoji="1" lang="ja-JP" altLang="en-US" dirty="0" smtClean="0"/>
              <a:t>している</a:t>
            </a:r>
            <a:endParaRPr kumimoji="1" lang="en-US" altLang="ja-JP" dirty="0" smtClean="0"/>
          </a:p>
          <a:p>
            <a:r>
              <a:rPr kumimoji="1" lang="ja-JP" altLang="en-US" dirty="0" smtClean="0"/>
              <a:t>切離後さらにもう１層深く膵前筋膜を切離する</a:t>
            </a:r>
            <a:endParaRPr kumimoji="1" lang="ja-JP" altLang="en-US" dirty="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4</a:t>
            </a:fld>
            <a:endParaRPr kumimoji="1" lang="ja-JP" altLang="en-US"/>
          </a:p>
        </p:txBody>
      </p:sp>
    </p:spTree>
    <p:extLst>
      <p:ext uri="{BB962C8B-B14F-4D97-AF65-F5344CB8AC3E}">
        <p14:creationId xmlns:p14="http://schemas.microsoft.com/office/powerpoint/2010/main" val="267816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膵実質に切り込まないように膵前筋膜を右胃大網動脈に向けて切り上げていく</a:t>
            </a:r>
            <a:endParaRPr kumimoji="1" lang="en-US" altLang="ja-JP" dirty="0" smtClean="0"/>
          </a:p>
          <a:p>
            <a:r>
              <a:rPr kumimoji="1" lang="ja-JP" altLang="en-US" dirty="0" smtClean="0"/>
              <a:t>先に幽門背側を剥離し</a:t>
            </a:r>
            <a:r>
              <a:rPr kumimoji="1" lang="en-US" altLang="ja-JP" dirty="0" smtClean="0"/>
              <a:t>GDA</a:t>
            </a:r>
            <a:r>
              <a:rPr kumimoji="1" lang="ja-JP" altLang="en-US" dirty="0" smtClean="0"/>
              <a:t>をある程度剥離して確認しておく</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5</a:t>
            </a:fld>
            <a:endParaRPr kumimoji="1" lang="ja-JP" altLang="en-US"/>
          </a:p>
        </p:txBody>
      </p:sp>
    </p:spTree>
    <p:extLst>
      <p:ext uri="{BB962C8B-B14F-4D97-AF65-F5344CB8AC3E}">
        <p14:creationId xmlns:p14="http://schemas.microsoft.com/office/powerpoint/2010/main" val="383221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先に幽門背側を剥離し</a:t>
            </a:r>
            <a:r>
              <a:rPr kumimoji="1" lang="en-US" altLang="ja-JP" dirty="0" smtClean="0"/>
              <a:t>GDA</a:t>
            </a:r>
            <a:r>
              <a:rPr kumimoji="1" lang="ja-JP" altLang="en-US" dirty="0" smtClean="0"/>
              <a:t>をある程度剥離しておく</a:t>
            </a:r>
            <a:endParaRPr kumimoji="1" lang="ja-JP" altLang="en-US" dirty="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6</a:t>
            </a:fld>
            <a:endParaRPr kumimoji="1" lang="ja-JP" altLang="en-US"/>
          </a:p>
        </p:txBody>
      </p:sp>
    </p:spTree>
    <p:extLst>
      <p:ext uri="{BB962C8B-B14F-4D97-AF65-F5344CB8AC3E}">
        <p14:creationId xmlns:p14="http://schemas.microsoft.com/office/powerpoint/2010/main" val="8369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右胃大網動脈周囲は膵実質がせり上がっている事があり膵損傷に注意</a:t>
            </a:r>
            <a:endParaRPr kumimoji="1" lang="en-US" altLang="ja-JP" dirty="0" smtClean="0"/>
          </a:p>
          <a:p>
            <a:r>
              <a:rPr kumimoji="1" lang="ja-JP" altLang="en-US" dirty="0" smtClean="0"/>
              <a:t>出血したらまずは圧迫</a:t>
            </a:r>
            <a:endParaRPr kumimoji="1" lang="en-US" altLang="ja-JP" dirty="0" smtClean="0"/>
          </a:p>
          <a:p>
            <a:r>
              <a:rPr kumimoji="1" lang="ja-JP" altLang="en-US" dirty="0" smtClean="0"/>
              <a:t>動脈周囲の神経を切離し首を長くして処理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7</a:t>
            </a:fld>
            <a:endParaRPr kumimoji="1" lang="ja-JP" altLang="en-US"/>
          </a:p>
        </p:txBody>
      </p:sp>
    </p:spTree>
    <p:extLst>
      <p:ext uri="{BB962C8B-B14F-4D97-AF65-F5344CB8AC3E}">
        <p14:creationId xmlns:p14="http://schemas.microsoft.com/office/powerpoint/2010/main" val="81784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右胃大網動脈処理したら次に幽門下動脈をﾊｰﾓﾆｯｸにて処理</a:t>
            </a:r>
            <a:endParaRPr kumimoji="1" lang="en-US" altLang="ja-JP" dirty="0" smtClean="0"/>
          </a:p>
          <a:p>
            <a:r>
              <a:rPr kumimoji="1" lang="ja-JP" altLang="en-US" dirty="0" smtClean="0"/>
              <a:t>このあたりも細かい血管あり</a:t>
            </a:r>
            <a:endParaRPr kumimoji="1" lang="en-US" altLang="ja-JP" dirty="0" smtClean="0"/>
          </a:p>
          <a:p>
            <a:r>
              <a:rPr kumimoji="1" lang="ja-JP" altLang="en-US" dirty="0" smtClean="0"/>
              <a:t>出血したらまずは圧迫</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8</a:t>
            </a:fld>
            <a:endParaRPr kumimoji="1" lang="ja-JP" altLang="en-US"/>
          </a:p>
        </p:txBody>
      </p:sp>
    </p:spTree>
    <p:extLst>
      <p:ext uri="{BB962C8B-B14F-4D97-AF65-F5344CB8AC3E}">
        <p14:creationId xmlns:p14="http://schemas.microsoft.com/office/powerpoint/2010/main" val="2244809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６番廓清範囲</a:t>
            </a:r>
            <a:endParaRPr kumimoji="1" lang="ja-JP" altLang="en-US" dirty="0"/>
          </a:p>
        </p:txBody>
      </p:sp>
      <p:sp>
        <p:nvSpPr>
          <p:cNvPr id="4" name="スライド番号プレースホルダー 3"/>
          <p:cNvSpPr>
            <a:spLocks noGrp="1"/>
          </p:cNvSpPr>
          <p:nvPr>
            <p:ph type="sldNum" sz="quarter" idx="10"/>
          </p:nvPr>
        </p:nvSpPr>
        <p:spPr/>
        <p:txBody>
          <a:bodyPr/>
          <a:lstStyle/>
          <a:p>
            <a:fld id="{E61A7C1E-5388-4E3B-8AC8-A71964459475}" type="slidenum">
              <a:rPr kumimoji="1" lang="ja-JP" altLang="en-US" smtClean="0"/>
              <a:t>9</a:t>
            </a:fld>
            <a:endParaRPr kumimoji="1" lang="ja-JP" altLang="en-US"/>
          </a:p>
        </p:txBody>
      </p:sp>
    </p:spTree>
    <p:extLst>
      <p:ext uri="{BB962C8B-B14F-4D97-AF65-F5344CB8AC3E}">
        <p14:creationId xmlns:p14="http://schemas.microsoft.com/office/powerpoint/2010/main" val="93454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95257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253749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422793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109407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33431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215767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83313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247063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421011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278955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3B447B-AEAA-4EF9-8AB7-667087BC1D16}" type="datetimeFigureOut">
              <a:rPr kumimoji="1" lang="ja-JP" altLang="en-US" smtClean="0"/>
              <a:t>2012/9/6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23460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B447B-AEAA-4EF9-8AB7-667087BC1D16}" type="datetimeFigureOut">
              <a:rPr kumimoji="1" lang="ja-JP" altLang="en-US" smtClean="0"/>
              <a:t>2012/9/6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85259-C029-4D16-A3A2-66A4F6FB7E95}" type="slidenum">
              <a:rPr kumimoji="1" lang="ja-JP" altLang="en-US" smtClean="0"/>
              <a:t>‹#›</a:t>
            </a:fld>
            <a:endParaRPr kumimoji="1" lang="ja-JP" altLang="en-US"/>
          </a:p>
        </p:txBody>
      </p:sp>
    </p:spTree>
    <p:extLst>
      <p:ext uri="{BB962C8B-B14F-4D97-AF65-F5344CB8AC3E}">
        <p14:creationId xmlns:p14="http://schemas.microsoft.com/office/powerpoint/2010/main" val="356490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8.wdp"/><Relationship Id="rId5" Type="http://schemas.openxmlformats.org/officeDocument/2006/relationships/image" Target="../media/image23.jpeg"/><Relationship Id="rId4" Type="http://schemas.microsoft.com/office/2007/relationships/hdphoto" Target="../media/hdphoto17.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6.jpeg"/><Relationship Id="rId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3.jpe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5.jpeg"/><Relationship Id="rId4" Type="http://schemas.microsoft.com/office/2007/relationships/hdphoto" Target="../media/hdphoto9.wdp"/></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2.wdp"/><Relationship Id="rId5" Type="http://schemas.openxmlformats.org/officeDocument/2006/relationships/image" Target="../media/image17.jpeg"/><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19.jpeg"/><Relationship Id="rId4" Type="http://schemas.microsoft.com/office/2007/relationships/hdphoto" Target="../media/hdphoto13.wdp"/></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18.jpeg"/><Relationship Id="rId4" Type="http://schemas.microsoft.com/office/2007/relationships/hdphoto" Target="../media/hdphoto1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521" b="5950"/>
          <a:stretch/>
        </p:blipFill>
        <p:spPr>
          <a:xfrm>
            <a:off x="4352544" y="291424"/>
            <a:ext cx="4779992" cy="6449944"/>
          </a:xfrm>
          <a:prstGeom prst="rect">
            <a:avLst/>
          </a:prstGeom>
        </p:spPr>
      </p:pic>
      <p:pic>
        <p:nvPicPr>
          <p:cNvPr id="7" name="図 6"/>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806" t="4000" r="10391" b="28534"/>
          <a:stretch/>
        </p:blipFill>
        <p:spPr>
          <a:xfrm>
            <a:off x="146304" y="746352"/>
            <a:ext cx="4206240" cy="4626864"/>
          </a:xfrm>
          <a:prstGeom prst="rect">
            <a:avLst/>
          </a:prstGeom>
        </p:spPr>
      </p:pic>
      <p:cxnSp>
        <p:nvCxnSpPr>
          <p:cNvPr id="3" name="直線コネクタ 2"/>
          <p:cNvCxnSpPr/>
          <p:nvPr/>
        </p:nvCxnSpPr>
        <p:spPr>
          <a:xfrm>
            <a:off x="1691680" y="3429000"/>
            <a:ext cx="360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805759" y="3861048"/>
            <a:ext cx="1872208"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cxnSp>
        <p:nvCxnSpPr>
          <p:cNvPr id="8" name="直線矢印コネクタ 7"/>
          <p:cNvCxnSpPr>
            <a:stCxn id="2" idx="1"/>
          </p:cNvCxnSpPr>
          <p:nvPr/>
        </p:nvCxnSpPr>
        <p:spPr>
          <a:xfrm flipH="1" flipV="1">
            <a:off x="1871700" y="3516396"/>
            <a:ext cx="934059" cy="52931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14356" y="2203998"/>
            <a:ext cx="864095" cy="369332"/>
          </a:xfrm>
          <a:prstGeom prst="rect">
            <a:avLst/>
          </a:prstGeom>
          <a:noFill/>
        </p:spPr>
        <p:txBody>
          <a:bodyPr wrap="square" rtlCol="0">
            <a:spAutoFit/>
          </a:bodyPr>
          <a:lstStyle/>
          <a:p>
            <a:r>
              <a:rPr kumimoji="1" lang="en-US" altLang="ja-JP" dirty="0" smtClean="0"/>
              <a:t>ASPDV</a:t>
            </a:r>
            <a:endParaRPr kumimoji="1" lang="ja-JP" altLang="en-US" dirty="0"/>
          </a:p>
        </p:txBody>
      </p:sp>
      <p:cxnSp>
        <p:nvCxnSpPr>
          <p:cNvPr id="14" name="直線矢印コネクタ 13"/>
          <p:cNvCxnSpPr/>
          <p:nvPr/>
        </p:nvCxnSpPr>
        <p:spPr>
          <a:xfrm>
            <a:off x="683568" y="2636912"/>
            <a:ext cx="792088" cy="72008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99792" y="2835186"/>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a</a:t>
            </a:r>
            <a:endParaRPr kumimoji="1" lang="ja-JP" altLang="en-US" dirty="0"/>
          </a:p>
        </p:txBody>
      </p:sp>
      <p:sp>
        <p:nvSpPr>
          <p:cNvPr id="11" name="テキスト ボックス 10"/>
          <p:cNvSpPr txBox="1"/>
          <p:nvPr/>
        </p:nvSpPr>
        <p:spPr>
          <a:xfrm>
            <a:off x="146304" y="1309410"/>
            <a:ext cx="1728192" cy="369332"/>
          </a:xfrm>
          <a:prstGeom prst="rect">
            <a:avLst/>
          </a:prstGeom>
          <a:noFill/>
        </p:spPr>
        <p:txBody>
          <a:bodyPr wrap="square" rtlCol="0">
            <a:spAutoFit/>
          </a:bodyPr>
          <a:lstStyle/>
          <a:p>
            <a:r>
              <a:rPr kumimoji="1" lang="en-US" altLang="ja-JP" dirty="0" smtClean="0"/>
              <a:t>infra pyloric a</a:t>
            </a:r>
            <a:endParaRPr kumimoji="1" lang="ja-JP" altLang="en-US" dirty="0"/>
          </a:p>
        </p:txBody>
      </p:sp>
      <p:cxnSp>
        <p:nvCxnSpPr>
          <p:cNvPr id="9" name="直線矢印コネクタ 8"/>
          <p:cNvCxnSpPr/>
          <p:nvPr/>
        </p:nvCxnSpPr>
        <p:spPr>
          <a:xfrm>
            <a:off x="1475656" y="1494076"/>
            <a:ext cx="649509" cy="9552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0" idx="1"/>
          </p:cNvCxnSpPr>
          <p:nvPr/>
        </p:nvCxnSpPr>
        <p:spPr>
          <a:xfrm flipH="1" flipV="1">
            <a:off x="2338729" y="2708920"/>
            <a:ext cx="361063" cy="3109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07504" y="1628800"/>
            <a:ext cx="1571501" cy="369332"/>
          </a:xfrm>
          <a:prstGeom prst="rect">
            <a:avLst/>
          </a:prstGeom>
          <a:noFill/>
        </p:spPr>
        <p:txBody>
          <a:bodyPr wrap="square" rtlCol="0">
            <a:spAutoFit/>
          </a:bodyPr>
          <a:lstStyle/>
          <a:p>
            <a:r>
              <a:rPr kumimoji="1" lang="en-US" altLang="ja-JP" dirty="0" smtClean="0"/>
              <a:t>infra pyloric v</a:t>
            </a:r>
            <a:endParaRPr kumimoji="1" lang="ja-JP" altLang="en-US" dirty="0"/>
          </a:p>
        </p:txBody>
      </p:sp>
      <p:cxnSp>
        <p:nvCxnSpPr>
          <p:cNvPr id="13" name="直線矢印コネクタ 12"/>
          <p:cNvCxnSpPr/>
          <p:nvPr/>
        </p:nvCxnSpPr>
        <p:spPr>
          <a:xfrm>
            <a:off x="1475656" y="1955751"/>
            <a:ext cx="397121" cy="432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25163" y="4079582"/>
            <a:ext cx="785237" cy="369332"/>
          </a:xfrm>
          <a:prstGeom prst="rect">
            <a:avLst/>
          </a:prstGeom>
          <a:noFill/>
        </p:spPr>
        <p:txBody>
          <a:bodyPr wrap="square" rtlCol="0">
            <a:spAutoFit/>
          </a:bodyPr>
          <a:lstStyle/>
          <a:p>
            <a:r>
              <a:rPr kumimoji="1" lang="en-US" altLang="ja-JP" dirty="0" smtClean="0"/>
              <a:t>VCDA</a:t>
            </a:r>
            <a:endParaRPr kumimoji="1" lang="ja-JP" altLang="en-US" dirty="0"/>
          </a:p>
        </p:txBody>
      </p:sp>
      <p:cxnSp>
        <p:nvCxnSpPr>
          <p:cNvPr id="26" name="直線矢印コネクタ 25"/>
          <p:cNvCxnSpPr/>
          <p:nvPr/>
        </p:nvCxnSpPr>
        <p:spPr>
          <a:xfrm>
            <a:off x="1079612" y="4230380"/>
            <a:ext cx="7690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211451" y="4458166"/>
            <a:ext cx="830137" cy="369332"/>
          </a:xfrm>
          <a:prstGeom prst="rect">
            <a:avLst/>
          </a:prstGeom>
          <a:noFill/>
        </p:spPr>
        <p:txBody>
          <a:bodyPr wrap="square" rtlCol="0">
            <a:spAutoFit/>
          </a:bodyPr>
          <a:lstStyle/>
          <a:p>
            <a:r>
              <a:rPr kumimoji="1" lang="en-US" altLang="ja-JP" dirty="0" smtClean="0"/>
              <a:t>VCM</a:t>
            </a:r>
            <a:endParaRPr kumimoji="1" lang="ja-JP" altLang="en-US" dirty="0"/>
          </a:p>
        </p:txBody>
      </p:sp>
      <p:cxnSp>
        <p:nvCxnSpPr>
          <p:cNvPr id="30" name="直線矢印コネクタ 29"/>
          <p:cNvCxnSpPr/>
          <p:nvPr/>
        </p:nvCxnSpPr>
        <p:spPr>
          <a:xfrm flipH="1" flipV="1">
            <a:off x="2699792" y="4365104"/>
            <a:ext cx="511659" cy="277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二等辺三角形 30"/>
          <p:cNvSpPr/>
          <p:nvPr/>
        </p:nvSpPr>
        <p:spPr>
          <a:xfrm rot="11676067">
            <a:off x="1646728" y="1523565"/>
            <a:ext cx="1616341" cy="2022394"/>
          </a:xfrm>
          <a:prstGeom prst="triangle">
            <a:avLst>
              <a:gd name="adj" fmla="val 74727"/>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436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906" t="5733" r="3339" b="4668"/>
          <a:stretch/>
        </p:blipFill>
        <p:spPr>
          <a:xfrm>
            <a:off x="4446216" y="260648"/>
            <a:ext cx="4446264" cy="6144768"/>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9996" t="4667" r="1693" b="6666"/>
          <a:stretch/>
        </p:blipFill>
        <p:spPr>
          <a:xfrm>
            <a:off x="35496" y="320040"/>
            <a:ext cx="4279392" cy="6080760"/>
          </a:xfrm>
          <a:prstGeom prst="rect">
            <a:avLst/>
          </a:prstGeom>
        </p:spPr>
      </p:pic>
      <p:sp>
        <p:nvSpPr>
          <p:cNvPr id="4" name="円弧 3"/>
          <p:cNvSpPr/>
          <p:nvPr/>
        </p:nvSpPr>
        <p:spPr>
          <a:xfrm rot="17530748">
            <a:off x="4761700" y="4740037"/>
            <a:ext cx="4607268" cy="3467761"/>
          </a:xfrm>
          <a:prstGeom prst="arc">
            <a:avLst>
              <a:gd name="adj1" fmla="val 17317071"/>
              <a:gd name="adj2" fmla="val 20714570"/>
            </a:avLst>
          </a:prstGeom>
          <a:noFill/>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弧 4"/>
          <p:cNvSpPr/>
          <p:nvPr/>
        </p:nvSpPr>
        <p:spPr>
          <a:xfrm rot="18458927">
            <a:off x="568942" y="1682535"/>
            <a:ext cx="3340313" cy="2261783"/>
          </a:xfrm>
          <a:prstGeom prst="arc">
            <a:avLst>
              <a:gd name="adj1" fmla="val 15931653"/>
              <a:gd name="adj2" fmla="val 21076155"/>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p:cNvSpPr/>
          <p:nvPr/>
        </p:nvSpPr>
        <p:spPr>
          <a:xfrm rot="17620736">
            <a:off x="1000045" y="4796302"/>
            <a:ext cx="3177125" cy="2138047"/>
          </a:xfrm>
          <a:prstGeom prst="arc">
            <a:avLst>
              <a:gd name="adj1" fmla="val 15931653"/>
              <a:gd name="adj2" fmla="val 20472768"/>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7430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0999" r="1981"/>
          <a:stretch/>
        </p:blipFill>
        <p:spPr>
          <a:xfrm>
            <a:off x="14260" y="548680"/>
            <a:ext cx="4749764" cy="6103656"/>
          </a:xfrm>
          <a:prstGeom prst="rect">
            <a:avLst/>
          </a:prstGeom>
        </p:spPr>
      </p:pic>
      <p:pic>
        <p:nvPicPr>
          <p:cNvPr id="5" name="図 4"/>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5274" t="6933" r="8492" b="10000"/>
          <a:stretch/>
        </p:blipFill>
        <p:spPr>
          <a:xfrm>
            <a:off x="5038344" y="475488"/>
            <a:ext cx="3694176" cy="5696712"/>
          </a:xfrm>
          <a:prstGeom prst="rect">
            <a:avLst/>
          </a:prstGeom>
        </p:spPr>
      </p:pic>
    </p:spTree>
    <p:extLst>
      <p:ext uri="{BB962C8B-B14F-4D97-AF65-F5344CB8AC3E}">
        <p14:creationId xmlns:p14="http://schemas.microsoft.com/office/powerpoint/2010/main" val="3895184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13127" b="51599"/>
          <a:stretch/>
        </p:blipFill>
        <p:spPr>
          <a:xfrm>
            <a:off x="3995936" y="253696"/>
            <a:ext cx="4209664" cy="3319320"/>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9613" t="5601" r="20003" b="51599"/>
          <a:stretch/>
        </p:blipFill>
        <p:spPr>
          <a:xfrm>
            <a:off x="4650872" y="3356992"/>
            <a:ext cx="3410712" cy="2935224"/>
          </a:xfrm>
          <a:prstGeom prst="rect">
            <a:avLst/>
          </a:prstGeom>
        </p:spPr>
      </p:pic>
      <p:pic>
        <p:nvPicPr>
          <p:cNvPr id="4" name="図 3"/>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5274" t="6933" r="8492" b="10000"/>
          <a:stretch/>
        </p:blipFill>
        <p:spPr>
          <a:xfrm>
            <a:off x="251520" y="332656"/>
            <a:ext cx="3694176" cy="5696712"/>
          </a:xfrm>
          <a:prstGeom prst="rect">
            <a:avLst/>
          </a:prstGeom>
        </p:spPr>
      </p:pic>
      <p:sp>
        <p:nvSpPr>
          <p:cNvPr id="5" name="テキスト ボックス 4"/>
          <p:cNvSpPr txBox="1"/>
          <p:nvPr/>
        </p:nvSpPr>
        <p:spPr>
          <a:xfrm>
            <a:off x="1403648" y="188640"/>
            <a:ext cx="1389920" cy="369332"/>
          </a:xfrm>
          <a:prstGeom prst="rect">
            <a:avLst/>
          </a:prstGeom>
          <a:noFill/>
        </p:spPr>
        <p:txBody>
          <a:bodyPr wrap="square" rtlCol="0">
            <a:spAutoFit/>
          </a:bodyPr>
          <a:lstStyle/>
          <a:p>
            <a:r>
              <a:rPr kumimoji="1" lang="ja-JP" altLang="en-US" dirty="0" smtClean="0"/>
              <a:t>大網切開</a:t>
            </a:r>
            <a:endParaRPr kumimoji="1" lang="ja-JP" altLang="en-US" dirty="0"/>
          </a:p>
        </p:txBody>
      </p:sp>
      <p:sp>
        <p:nvSpPr>
          <p:cNvPr id="6" name="テキスト ボックス 5"/>
          <p:cNvSpPr txBox="1"/>
          <p:nvPr/>
        </p:nvSpPr>
        <p:spPr>
          <a:xfrm>
            <a:off x="899592" y="6165304"/>
            <a:ext cx="2160240" cy="369332"/>
          </a:xfrm>
          <a:prstGeom prst="rect">
            <a:avLst/>
          </a:prstGeom>
          <a:noFill/>
        </p:spPr>
        <p:txBody>
          <a:bodyPr wrap="square" rtlCol="0">
            <a:spAutoFit/>
          </a:bodyPr>
          <a:lstStyle/>
          <a:p>
            <a:r>
              <a:rPr kumimoji="1" lang="en-US" altLang="ja-JP" dirty="0" smtClean="0"/>
              <a:t>fusion </a:t>
            </a:r>
            <a:r>
              <a:rPr kumimoji="1" lang="en-US" altLang="ja-JP" dirty="0" err="1" smtClean="0"/>
              <a:t>fascian</a:t>
            </a:r>
            <a:r>
              <a:rPr kumimoji="1" lang="ja-JP" altLang="en-US" dirty="0" smtClean="0"/>
              <a:t>剥離</a:t>
            </a:r>
            <a:endParaRPr kumimoji="1" lang="en-US" altLang="ja-JP" dirty="0" smtClean="0"/>
          </a:p>
        </p:txBody>
      </p:sp>
      <p:sp>
        <p:nvSpPr>
          <p:cNvPr id="7" name="テキスト ボックス 6"/>
          <p:cNvSpPr txBox="1"/>
          <p:nvPr/>
        </p:nvSpPr>
        <p:spPr>
          <a:xfrm>
            <a:off x="3059832" y="724054"/>
            <a:ext cx="720080" cy="369332"/>
          </a:xfrm>
          <a:prstGeom prst="rect">
            <a:avLst/>
          </a:prstGeom>
          <a:noFill/>
        </p:spPr>
        <p:txBody>
          <a:bodyPr wrap="square" rtlCol="0">
            <a:spAutoFit/>
          </a:bodyPr>
          <a:lstStyle/>
          <a:p>
            <a:r>
              <a:rPr kumimoji="1" lang="ja-JP" altLang="en-US" dirty="0" smtClean="0"/>
              <a:t>大網</a:t>
            </a:r>
            <a:endParaRPr kumimoji="1" lang="ja-JP" altLang="en-US" dirty="0"/>
          </a:p>
        </p:txBody>
      </p:sp>
      <p:cxnSp>
        <p:nvCxnSpPr>
          <p:cNvPr id="9" name="直線矢印コネクタ 8"/>
          <p:cNvCxnSpPr/>
          <p:nvPr/>
        </p:nvCxnSpPr>
        <p:spPr>
          <a:xfrm flipH="1">
            <a:off x="2411760" y="90872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1"/>
          </p:cNvCxnSpPr>
          <p:nvPr/>
        </p:nvCxnSpPr>
        <p:spPr>
          <a:xfrm flipH="1">
            <a:off x="2267744" y="908720"/>
            <a:ext cx="792088"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449516" y="1533560"/>
            <a:ext cx="1512168" cy="369332"/>
          </a:xfrm>
          <a:prstGeom prst="rect">
            <a:avLst/>
          </a:prstGeom>
          <a:noFill/>
        </p:spPr>
        <p:txBody>
          <a:bodyPr wrap="square" rtlCol="0">
            <a:spAutoFit/>
          </a:bodyPr>
          <a:lstStyle/>
          <a:p>
            <a:r>
              <a:rPr kumimoji="1" lang="en-US" altLang="ja-JP" dirty="0" smtClean="0"/>
              <a:t>fusion </a:t>
            </a:r>
            <a:r>
              <a:rPr lang="en-US" altLang="ja-JP" dirty="0" smtClean="0"/>
              <a:t>fascia</a:t>
            </a:r>
            <a:endParaRPr kumimoji="1" lang="ja-JP" altLang="en-US" dirty="0"/>
          </a:p>
        </p:txBody>
      </p:sp>
      <p:cxnSp>
        <p:nvCxnSpPr>
          <p:cNvPr id="14" name="直線矢印コネクタ 13"/>
          <p:cNvCxnSpPr/>
          <p:nvPr/>
        </p:nvCxnSpPr>
        <p:spPr>
          <a:xfrm flipH="1" flipV="1">
            <a:off x="6588224" y="1412776"/>
            <a:ext cx="861292" cy="305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2" idx="1"/>
          </p:cNvCxnSpPr>
          <p:nvPr/>
        </p:nvCxnSpPr>
        <p:spPr>
          <a:xfrm flipH="1">
            <a:off x="6588224" y="1718226"/>
            <a:ext cx="861292" cy="342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69496" y="4824604"/>
            <a:ext cx="1872208"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cxnSp>
        <p:nvCxnSpPr>
          <p:cNvPr id="15" name="直線矢印コネクタ 14"/>
          <p:cNvCxnSpPr>
            <a:stCxn id="13" idx="1"/>
          </p:cNvCxnSpPr>
          <p:nvPr/>
        </p:nvCxnSpPr>
        <p:spPr>
          <a:xfrm flipH="1">
            <a:off x="6660232" y="5009270"/>
            <a:ext cx="609264"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88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9845" t="47682" r="21624" b="2584"/>
          <a:stretch/>
        </p:blipFill>
        <p:spPr>
          <a:xfrm>
            <a:off x="179512" y="3402616"/>
            <a:ext cx="3320716" cy="3410760"/>
          </a:xfrm>
          <a:prstGeom prst="rect">
            <a:avLst/>
          </a:prstGeom>
        </p:spPr>
      </p:pic>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9743" t="49335" r="24211" b="7507"/>
          <a:stretch/>
        </p:blipFill>
        <p:spPr>
          <a:xfrm>
            <a:off x="299827" y="312821"/>
            <a:ext cx="3200401" cy="2959768"/>
          </a:xfrm>
          <a:prstGeom prst="rect">
            <a:avLst/>
          </a:prstGeom>
        </p:spPr>
      </p:pic>
      <p:pic>
        <p:nvPicPr>
          <p:cNvPr id="4" name="図 3"/>
          <p:cNvPicPr>
            <a:picLocks noChangeAspect="1"/>
          </p:cNvPicPr>
          <p:nvPr/>
        </p:nvPicPr>
        <p:blipFill rotWithShape="1">
          <a:blip r:embed="rId5">
            <a:extLst>
              <a:ext uri="{28A0092B-C50C-407E-A947-70E740481C1C}">
                <a14:useLocalDpi xmlns:a14="http://schemas.microsoft.com/office/drawing/2010/main" val="0"/>
              </a:ext>
            </a:extLst>
          </a:blip>
          <a:srcRect l="6411" t="19200" r="16504" b="31167"/>
          <a:stretch/>
        </p:blipFill>
        <p:spPr>
          <a:xfrm>
            <a:off x="4283968" y="116632"/>
            <a:ext cx="3735328" cy="3403808"/>
          </a:xfrm>
          <a:prstGeom prst="rect">
            <a:avLst/>
          </a:prstGeom>
        </p:spPr>
      </p:pic>
      <p:pic>
        <p:nvPicPr>
          <p:cNvPr id="5" name="図 4"/>
          <p:cNvPicPr>
            <a:picLocks noChangeAspect="1"/>
          </p:cNvPicPr>
          <p:nvPr/>
        </p:nvPicPr>
        <p:blipFill rotWithShape="1">
          <a:blip r:embed="rId6">
            <a:extLst>
              <a:ext uri="{28A0092B-C50C-407E-A947-70E740481C1C}">
                <a14:useLocalDpi xmlns:a14="http://schemas.microsoft.com/office/drawing/2010/main" val="0"/>
              </a:ext>
            </a:extLst>
          </a:blip>
          <a:srcRect l="13204" t="25051" r="12590" b="22634"/>
          <a:stretch/>
        </p:blipFill>
        <p:spPr>
          <a:xfrm>
            <a:off x="4423408" y="3140968"/>
            <a:ext cx="3595888" cy="3587840"/>
          </a:xfrm>
          <a:prstGeom prst="rect">
            <a:avLst/>
          </a:prstGeom>
        </p:spPr>
      </p:pic>
      <p:sp>
        <p:nvSpPr>
          <p:cNvPr id="6" name="テキスト ボックス 5"/>
          <p:cNvSpPr txBox="1"/>
          <p:nvPr/>
        </p:nvSpPr>
        <p:spPr>
          <a:xfrm>
            <a:off x="3067832" y="4923330"/>
            <a:ext cx="1435584" cy="369332"/>
          </a:xfrm>
          <a:prstGeom prst="rect">
            <a:avLst/>
          </a:prstGeom>
          <a:noFill/>
        </p:spPr>
        <p:txBody>
          <a:bodyPr wrap="square" rtlCol="0">
            <a:spAutoFit/>
          </a:bodyPr>
          <a:lstStyle/>
          <a:p>
            <a:r>
              <a:rPr lang="ja-JP" altLang="en-US" dirty="0"/>
              <a:t>膵</a:t>
            </a:r>
            <a:r>
              <a:rPr kumimoji="1" lang="ja-JP" altLang="en-US" dirty="0" smtClean="0"/>
              <a:t>前筋膜</a:t>
            </a:r>
            <a:endParaRPr kumimoji="1" lang="ja-JP" altLang="en-US" dirty="0"/>
          </a:p>
        </p:txBody>
      </p:sp>
      <p:cxnSp>
        <p:nvCxnSpPr>
          <p:cNvPr id="8" name="直線矢印コネクタ 7"/>
          <p:cNvCxnSpPr/>
          <p:nvPr/>
        </p:nvCxnSpPr>
        <p:spPr>
          <a:xfrm flipH="1" flipV="1">
            <a:off x="2555776" y="4797152"/>
            <a:ext cx="512056" cy="3108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61084" y="1317536"/>
            <a:ext cx="1512168" cy="369332"/>
          </a:xfrm>
          <a:prstGeom prst="rect">
            <a:avLst/>
          </a:prstGeom>
          <a:noFill/>
        </p:spPr>
        <p:txBody>
          <a:bodyPr wrap="square" rtlCol="0">
            <a:spAutoFit/>
          </a:bodyPr>
          <a:lstStyle/>
          <a:p>
            <a:r>
              <a:rPr kumimoji="1" lang="en-US" altLang="ja-JP" dirty="0" smtClean="0"/>
              <a:t>fusion </a:t>
            </a:r>
            <a:r>
              <a:rPr lang="en-US" altLang="ja-JP" dirty="0" smtClean="0"/>
              <a:t>fascia</a:t>
            </a:r>
            <a:endParaRPr kumimoji="1" lang="ja-JP" altLang="en-US" dirty="0"/>
          </a:p>
        </p:txBody>
      </p:sp>
      <p:cxnSp>
        <p:nvCxnSpPr>
          <p:cNvPr id="10" name="直線矢印コネクタ 9"/>
          <p:cNvCxnSpPr/>
          <p:nvPr/>
        </p:nvCxnSpPr>
        <p:spPr>
          <a:xfrm flipH="1" flipV="1">
            <a:off x="2699792" y="1052736"/>
            <a:ext cx="861292" cy="449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9" idx="1"/>
          </p:cNvCxnSpPr>
          <p:nvPr/>
        </p:nvCxnSpPr>
        <p:spPr>
          <a:xfrm flipH="1">
            <a:off x="2699792" y="1502202"/>
            <a:ext cx="861292" cy="342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511724" y="1277469"/>
            <a:ext cx="1435584" cy="369332"/>
          </a:xfrm>
          <a:prstGeom prst="rect">
            <a:avLst/>
          </a:prstGeom>
          <a:noFill/>
        </p:spPr>
        <p:txBody>
          <a:bodyPr wrap="square" rtlCol="0">
            <a:spAutoFit/>
          </a:bodyPr>
          <a:lstStyle/>
          <a:p>
            <a:r>
              <a:rPr lang="ja-JP" altLang="en-US" dirty="0"/>
              <a:t>膵</a:t>
            </a:r>
            <a:r>
              <a:rPr kumimoji="1" lang="ja-JP" altLang="en-US" dirty="0" smtClean="0"/>
              <a:t>前筋膜</a:t>
            </a:r>
            <a:endParaRPr kumimoji="1" lang="ja-JP" altLang="en-US" dirty="0"/>
          </a:p>
        </p:txBody>
      </p:sp>
      <p:cxnSp>
        <p:nvCxnSpPr>
          <p:cNvPr id="15" name="直線矢印コネクタ 14"/>
          <p:cNvCxnSpPr>
            <a:stCxn id="14" idx="1"/>
          </p:cNvCxnSpPr>
          <p:nvPr/>
        </p:nvCxnSpPr>
        <p:spPr>
          <a:xfrm flipH="1">
            <a:off x="6930572" y="1462135"/>
            <a:ext cx="581152" cy="33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4" idx="1"/>
          </p:cNvCxnSpPr>
          <p:nvPr/>
        </p:nvCxnSpPr>
        <p:spPr>
          <a:xfrm flipH="1" flipV="1">
            <a:off x="7092280" y="1196752"/>
            <a:ext cx="419444" cy="265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472372" y="921408"/>
            <a:ext cx="1872208"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cxnSp>
        <p:nvCxnSpPr>
          <p:cNvPr id="20" name="直線矢印コネクタ 19"/>
          <p:cNvCxnSpPr>
            <a:stCxn id="19" idx="1"/>
          </p:cNvCxnSpPr>
          <p:nvPr/>
        </p:nvCxnSpPr>
        <p:spPr>
          <a:xfrm flipH="1">
            <a:off x="2339752" y="1106074"/>
            <a:ext cx="1132620" cy="21146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4211576" y="4509120"/>
            <a:ext cx="1728576" cy="503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4211576" y="4797152"/>
            <a:ext cx="1728576" cy="215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4913337" y="1290740"/>
            <a:ext cx="1026815" cy="21146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4913337" y="1502202"/>
            <a:ext cx="1026815" cy="22334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699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771" t="16801" r="13069"/>
          <a:stretch/>
        </p:blipFill>
        <p:spPr>
          <a:xfrm>
            <a:off x="266700" y="757243"/>
            <a:ext cx="3981264" cy="5705856"/>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r="18751" b="17284"/>
          <a:stretch/>
        </p:blipFill>
        <p:spPr>
          <a:xfrm>
            <a:off x="4644008" y="476672"/>
            <a:ext cx="3937124" cy="5672672"/>
          </a:xfrm>
          <a:prstGeom prst="rect">
            <a:avLst/>
          </a:prstGeom>
        </p:spPr>
      </p:pic>
      <p:sp>
        <p:nvSpPr>
          <p:cNvPr id="4" name="テキスト ボックス 3"/>
          <p:cNvSpPr txBox="1"/>
          <p:nvPr/>
        </p:nvSpPr>
        <p:spPr>
          <a:xfrm>
            <a:off x="1115616" y="4577278"/>
            <a:ext cx="720080" cy="369332"/>
          </a:xfrm>
          <a:prstGeom prst="rect">
            <a:avLst/>
          </a:prstGeom>
          <a:noFill/>
        </p:spPr>
        <p:txBody>
          <a:bodyPr wrap="square" rtlCol="0">
            <a:spAutoFit/>
          </a:bodyPr>
          <a:lstStyle/>
          <a:p>
            <a:r>
              <a:rPr kumimoji="1" lang="ja-JP" altLang="en-US" dirty="0" smtClean="0"/>
              <a:t>大網</a:t>
            </a:r>
            <a:endParaRPr kumimoji="1" lang="ja-JP" altLang="en-US" dirty="0"/>
          </a:p>
        </p:txBody>
      </p:sp>
      <p:sp>
        <p:nvSpPr>
          <p:cNvPr id="5" name="テキスト ボックス 4"/>
          <p:cNvSpPr txBox="1"/>
          <p:nvPr/>
        </p:nvSpPr>
        <p:spPr>
          <a:xfrm>
            <a:off x="3779912" y="3933056"/>
            <a:ext cx="1512168" cy="369332"/>
          </a:xfrm>
          <a:prstGeom prst="rect">
            <a:avLst/>
          </a:prstGeom>
          <a:noFill/>
        </p:spPr>
        <p:txBody>
          <a:bodyPr wrap="square" rtlCol="0">
            <a:spAutoFit/>
          </a:bodyPr>
          <a:lstStyle/>
          <a:p>
            <a:r>
              <a:rPr kumimoji="1" lang="en-US" altLang="ja-JP" dirty="0" smtClean="0"/>
              <a:t>fusion </a:t>
            </a:r>
            <a:r>
              <a:rPr lang="en-US" altLang="ja-JP" dirty="0" smtClean="0"/>
              <a:t>fascia</a:t>
            </a:r>
            <a:endParaRPr kumimoji="1" lang="ja-JP" altLang="en-US" dirty="0"/>
          </a:p>
        </p:txBody>
      </p:sp>
      <p:cxnSp>
        <p:nvCxnSpPr>
          <p:cNvPr id="7" name="直線矢印コネクタ 6"/>
          <p:cNvCxnSpPr/>
          <p:nvPr/>
        </p:nvCxnSpPr>
        <p:spPr>
          <a:xfrm flipH="1">
            <a:off x="2627784" y="411772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316416" y="1988840"/>
            <a:ext cx="720080" cy="369332"/>
          </a:xfrm>
          <a:prstGeom prst="rect">
            <a:avLst/>
          </a:prstGeom>
          <a:noFill/>
        </p:spPr>
        <p:txBody>
          <a:bodyPr wrap="square" rtlCol="0">
            <a:spAutoFit/>
          </a:bodyPr>
          <a:lstStyle/>
          <a:p>
            <a:r>
              <a:rPr kumimoji="1" lang="en-US" altLang="ja-JP" dirty="0" smtClean="0"/>
              <a:t>GDA</a:t>
            </a:r>
            <a:endParaRPr kumimoji="1" lang="ja-JP" altLang="en-US" dirty="0"/>
          </a:p>
        </p:txBody>
      </p:sp>
      <p:cxnSp>
        <p:nvCxnSpPr>
          <p:cNvPr id="13" name="直線矢印コネクタ 12"/>
          <p:cNvCxnSpPr>
            <a:stCxn id="11" idx="1"/>
          </p:cNvCxnSpPr>
          <p:nvPr/>
        </p:nvCxnSpPr>
        <p:spPr>
          <a:xfrm flipH="1">
            <a:off x="7740352" y="2173506"/>
            <a:ext cx="576064" cy="1846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347864" y="2996952"/>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a</a:t>
            </a:r>
            <a:endParaRPr kumimoji="1" lang="ja-JP" altLang="en-US" dirty="0"/>
          </a:p>
        </p:txBody>
      </p:sp>
      <p:sp>
        <p:nvSpPr>
          <p:cNvPr id="15" name="テキスト ボックス 14"/>
          <p:cNvSpPr txBox="1"/>
          <p:nvPr/>
        </p:nvSpPr>
        <p:spPr>
          <a:xfrm>
            <a:off x="107504" y="1484784"/>
            <a:ext cx="1584176" cy="369332"/>
          </a:xfrm>
          <a:prstGeom prst="rect">
            <a:avLst/>
          </a:prstGeom>
          <a:noFill/>
        </p:spPr>
        <p:txBody>
          <a:bodyPr wrap="square" rtlCol="0">
            <a:spAutoFit/>
          </a:bodyPr>
          <a:lstStyle/>
          <a:p>
            <a:r>
              <a:rPr kumimoji="1" lang="en-US" altLang="ja-JP" dirty="0" smtClean="0"/>
              <a:t>infra pyloric a</a:t>
            </a:r>
            <a:endParaRPr kumimoji="1" lang="ja-JP" altLang="en-US" dirty="0"/>
          </a:p>
        </p:txBody>
      </p:sp>
      <p:cxnSp>
        <p:nvCxnSpPr>
          <p:cNvPr id="18" name="直線矢印コネクタ 17"/>
          <p:cNvCxnSpPr/>
          <p:nvPr/>
        </p:nvCxnSpPr>
        <p:spPr>
          <a:xfrm>
            <a:off x="899592" y="1854116"/>
            <a:ext cx="1357740" cy="11428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2483768" y="2924944"/>
            <a:ext cx="864096" cy="25667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076056" y="559711"/>
            <a:ext cx="1872208"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sp>
        <p:nvSpPr>
          <p:cNvPr id="17" name="テキスト ボックス 16"/>
          <p:cNvSpPr txBox="1"/>
          <p:nvPr/>
        </p:nvSpPr>
        <p:spPr>
          <a:xfrm>
            <a:off x="4451003" y="1188375"/>
            <a:ext cx="1571501" cy="369332"/>
          </a:xfrm>
          <a:prstGeom prst="rect">
            <a:avLst/>
          </a:prstGeom>
          <a:noFill/>
        </p:spPr>
        <p:txBody>
          <a:bodyPr wrap="square" rtlCol="0">
            <a:spAutoFit/>
          </a:bodyPr>
          <a:lstStyle/>
          <a:p>
            <a:r>
              <a:rPr kumimoji="1" lang="en-US" altLang="ja-JP" dirty="0" smtClean="0"/>
              <a:t>infra pyloric v</a:t>
            </a:r>
            <a:endParaRPr kumimoji="1" lang="ja-JP" altLang="en-US" dirty="0"/>
          </a:p>
        </p:txBody>
      </p:sp>
      <p:cxnSp>
        <p:nvCxnSpPr>
          <p:cNvPr id="8" name="直線矢印コネクタ 7"/>
          <p:cNvCxnSpPr/>
          <p:nvPr/>
        </p:nvCxnSpPr>
        <p:spPr>
          <a:xfrm>
            <a:off x="6012160" y="941909"/>
            <a:ext cx="792088" cy="1231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6022504" y="1557707"/>
            <a:ext cx="493712" cy="867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860032" y="3425505"/>
            <a:ext cx="864095" cy="369332"/>
          </a:xfrm>
          <a:prstGeom prst="rect">
            <a:avLst/>
          </a:prstGeom>
          <a:noFill/>
        </p:spPr>
        <p:txBody>
          <a:bodyPr wrap="square" rtlCol="0">
            <a:spAutoFit/>
          </a:bodyPr>
          <a:lstStyle/>
          <a:p>
            <a:r>
              <a:rPr kumimoji="1" lang="en-US" altLang="ja-JP" dirty="0" smtClean="0"/>
              <a:t>ASPDV</a:t>
            </a:r>
            <a:endParaRPr kumimoji="1" lang="ja-JP" altLang="en-US" dirty="0"/>
          </a:p>
        </p:txBody>
      </p:sp>
      <p:sp>
        <p:nvSpPr>
          <p:cNvPr id="21" name="テキスト ボックス 20"/>
          <p:cNvSpPr txBox="1"/>
          <p:nvPr/>
        </p:nvSpPr>
        <p:spPr>
          <a:xfrm>
            <a:off x="5730979" y="4589194"/>
            <a:ext cx="785237" cy="369332"/>
          </a:xfrm>
          <a:prstGeom prst="rect">
            <a:avLst/>
          </a:prstGeom>
          <a:noFill/>
        </p:spPr>
        <p:txBody>
          <a:bodyPr wrap="square" rtlCol="0">
            <a:spAutoFit/>
          </a:bodyPr>
          <a:lstStyle/>
          <a:p>
            <a:r>
              <a:rPr kumimoji="1" lang="en-US" altLang="ja-JP" dirty="0" smtClean="0"/>
              <a:t>VCDA</a:t>
            </a:r>
            <a:endParaRPr kumimoji="1" lang="ja-JP" altLang="en-US" dirty="0"/>
          </a:p>
        </p:txBody>
      </p:sp>
      <p:sp>
        <p:nvSpPr>
          <p:cNvPr id="22" name="テキスト ボックス 21"/>
          <p:cNvSpPr txBox="1"/>
          <p:nvPr/>
        </p:nvSpPr>
        <p:spPr>
          <a:xfrm>
            <a:off x="7344050" y="4105369"/>
            <a:ext cx="830137" cy="369332"/>
          </a:xfrm>
          <a:prstGeom prst="rect">
            <a:avLst/>
          </a:prstGeom>
          <a:noFill/>
        </p:spPr>
        <p:txBody>
          <a:bodyPr wrap="square" rtlCol="0">
            <a:spAutoFit/>
          </a:bodyPr>
          <a:lstStyle/>
          <a:p>
            <a:r>
              <a:rPr kumimoji="1" lang="en-US" altLang="ja-JP" dirty="0" smtClean="0"/>
              <a:t>VCM</a:t>
            </a:r>
            <a:endParaRPr kumimoji="1" lang="ja-JP" altLang="en-US" dirty="0"/>
          </a:p>
        </p:txBody>
      </p:sp>
      <p:cxnSp>
        <p:nvCxnSpPr>
          <p:cNvPr id="23" name="直線矢印コネクタ 22"/>
          <p:cNvCxnSpPr/>
          <p:nvPr/>
        </p:nvCxnSpPr>
        <p:spPr>
          <a:xfrm>
            <a:off x="5580112" y="3610171"/>
            <a:ext cx="6892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842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14119" b="13600"/>
          <a:stretch/>
        </p:blipFill>
        <p:spPr>
          <a:xfrm>
            <a:off x="35496" y="476672"/>
            <a:ext cx="4161600" cy="5925312"/>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4712" t="8000" r="13203" b="8667"/>
          <a:stretch/>
        </p:blipFill>
        <p:spPr>
          <a:xfrm>
            <a:off x="4626808" y="836712"/>
            <a:ext cx="3977640" cy="5715000"/>
          </a:xfrm>
          <a:prstGeom prst="rect">
            <a:avLst/>
          </a:prstGeom>
        </p:spPr>
      </p:pic>
      <p:sp>
        <p:nvSpPr>
          <p:cNvPr id="4" name="テキスト ボックス 3"/>
          <p:cNvSpPr txBox="1"/>
          <p:nvPr/>
        </p:nvSpPr>
        <p:spPr>
          <a:xfrm>
            <a:off x="8316416" y="1988840"/>
            <a:ext cx="720080" cy="369332"/>
          </a:xfrm>
          <a:prstGeom prst="rect">
            <a:avLst/>
          </a:prstGeom>
          <a:noFill/>
        </p:spPr>
        <p:txBody>
          <a:bodyPr wrap="square" rtlCol="0">
            <a:spAutoFit/>
          </a:bodyPr>
          <a:lstStyle/>
          <a:p>
            <a:r>
              <a:rPr kumimoji="1" lang="en-US" altLang="ja-JP" dirty="0" smtClean="0"/>
              <a:t>GDA</a:t>
            </a:r>
            <a:endParaRPr kumimoji="1" lang="ja-JP" altLang="en-US" dirty="0"/>
          </a:p>
        </p:txBody>
      </p:sp>
      <p:cxnSp>
        <p:nvCxnSpPr>
          <p:cNvPr id="5" name="直線矢印コネクタ 4"/>
          <p:cNvCxnSpPr>
            <a:stCxn id="4" idx="1"/>
          </p:cNvCxnSpPr>
          <p:nvPr/>
        </p:nvCxnSpPr>
        <p:spPr>
          <a:xfrm flipH="1">
            <a:off x="7524328" y="2173506"/>
            <a:ext cx="79208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96996" y="6217318"/>
            <a:ext cx="1800200" cy="369332"/>
          </a:xfrm>
          <a:prstGeom prst="rect">
            <a:avLst/>
          </a:prstGeom>
          <a:noFill/>
        </p:spPr>
        <p:txBody>
          <a:bodyPr wrap="square" rtlCol="0">
            <a:spAutoFit/>
          </a:bodyPr>
          <a:lstStyle/>
          <a:p>
            <a:r>
              <a:rPr kumimoji="1" lang="ja-JP" altLang="en-US" smtClean="0"/>
              <a:t>幽門背側　</a:t>
            </a:r>
            <a:r>
              <a:rPr kumimoji="1" lang="en-US" altLang="ja-JP" dirty="0" smtClean="0"/>
              <a:t>GDA</a:t>
            </a:r>
            <a:endParaRPr kumimoji="1" lang="ja-JP" altLang="en-US" dirty="0"/>
          </a:p>
        </p:txBody>
      </p:sp>
    </p:spTree>
    <p:extLst>
      <p:ext uri="{BB962C8B-B14F-4D97-AF65-F5344CB8AC3E}">
        <p14:creationId xmlns:p14="http://schemas.microsoft.com/office/powerpoint/2010/main" val="2712764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070" r="8298" b="20533"/>
          <a:stretch/>
        </p:blipFill>
        <p:spPr>
          <a:xfrm>
            <a:off x="251520" y="476672"/>
            <a:ext cx="4343400" cy="5449824"/>
          </a:xfrm>
          <a:prstGeom prst="rect">
            <a:avLst/>
          </a:prstGeom>
        </p:spPr>
      </p:pic>
      <p:pic>
        <p:nvPicPr>
          <p:cNvPr id="4" name="図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5709" t="1999" r="10886" b="13583"/>
          <a:stretch/>
        </p:blipFill>
        <p:spPr>
          <a:xfrm>
            <a:off x="5263456" y="404664"/>
            <a:ext cx="3557016" cy="5789336"/>
          </a:xfrm>
          <a:prstGeom prst="rect">
            <a:avLst/>
          </a:prstGeom>
        </p:spPr>
      </p:pic>
      <p:sp>
        <p:nvSpPr>
          <p:cNvPr id="3" name="テキスト ボックス 2"/>
          <p:cNvSpPr txBox="1"/>
          <p:nvPr/>
        </p:nvSpPr>
        <p:spPr>
          <a:xfrm>
            <a:off x="1403648" y="6030580"/>
            <a:ext cx="1656184" cy="369332"/>
          </a:xfrm>
          <a:prstGeom prst="rect">
            <a:avLst/>
          </a:prstGeom>
          <a:noFill/>
        </p:spPr>
        <p:txBody>
          <a:bodyPr wrap="square" rtlCol="0">
            <a:spAutoFit/>
          </a:bodyPr>
          <a:lstStyle/>
          <a:p>
            <a:r>
              <a:rPr kumimoji="1" lang="ja-JP" altLang="en-US" dirty="0" smtClean="0"/>
              <a:t>膵実質に注意</a:t>
            </a:r>
            <a:endParaRPr kumimoji="1" lang="ja-JP" altLang="en-US" dirty="0"/>
          </a:p>
        </p:txBody>
      </p:sp>
      <p:sp>
        <p:nvSpPr>
          <p:cNvPr id="5" name="テキスト ボックス 4"/>
          <p:cNvSpPr txBox="1"/>
          <p:nvPr/>
        </p:nvSpPr>
        <p:spPr>
          <a:xfrm>
            <a:off x="3133612" y="2471910"/>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a</a:t>
            </a:r>
            <a:endParaRPr kumimoji="1" lang="ja-JP" altLang="en-US" dirty="0"/>
          </a:p>
        </p:txBody>
      </p:sp>
      <p:sp>
        <p:nvSpPr>
          <p:cNvPr id="6" name="テキスト ボックス 5"/>
          <p:cNvSpPr txBox="1"/>
          <p:nvPr/>
        </p:nvSpPr>
        <p:spPr>
          <a:xfrm>
            <a:off x="3313632" y="3573016"/>
            <a:ext cx="1728192" cy="369332"/>
          </a:xfrm>
          <a:prstGeom prst="rect">
            <a:avLst/>
          </a:prstGeom>
          <a:noFill/>
        </p:spPr>
        <p:txBody>
          <a:bodyPr wrap="square" rtlCol="0">
            <a:spAutoFit/>
          </a:bodyPr>
          <a:lstStyle/>
          <a:p>
            <a:r>
              <a:rPr kumimoji="1" lang="en-US" altLang="ja-JP" dirty="0" smtClean="0"/>
              <a:t>infra pyloric a</a:t>
            </a:r>
            <a:endParaRPr kumimoji="1" lang="ja-JP" altLang="en-US" dirty="0"/>
          </a:p>
        </p:txBody>
      </p:sp>
      <p:cxnSp>
        <p:nvCxnSpPr>
          <p:cNvPr id="9" name="直線矢印コネクタ 8"/>
          <p:cNvCxnSpPr/>
          <p:nvPr/>
        </p:nvCxnSpPr>
        <p:spPr>
          <a:xfrm flipH="1">
            <a:off x="2555776" y="2656576"/>
            <a:ext cx="57783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2399488" y="2841112"/>
            <a:ext cx="890412" cy="9164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156176" y="6076790"/>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a</a:t>
            </a:r>
            <a:endParaRPr kumimoji="1" lang="ja-JP" altLang="en-US" dirty="0"/>
          </a:p>
        </p:txBody>
      </p:sp>
    </p:spTree>
    <p:extLst>
      <p:ext uri="{BB962C8B-B14F-4D97-AF65-F5344CB8AC3E}">
        <p14:creationId xmlns:p14="http://schemas.microsoft.com/office/powerpoint/2010/main" val="1303101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9807" t="12000" r="4712" b="9333"/>
          <a:stretch/>
        </p:blipFill>
        <p:spPr>
          <a:xfrm>
            <a:off x="35496" y="692696"/>
            <a:ext cx="4142232" cy="5394960"/>
          </a:xfrm>
          <a:prstGeom prst="rect">
            <a:avLst/>
          </a:prstGeom>
        </p:spPr>
      </p:pic>
      <p:pic>
        <p:nvPicPr>
          <p:cNvPr id="3" name="図 2"/>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17339" t="7632" r="26841" b="58701"/>
          <a:stretch/>
        </p:blipFill>
        <p:spPr>
          <a:xfrm>
            <a:off x="5241302" y="-27384"/>
            <a:ext cx="2704833" cy="2308872"/>
          </a:xfrm>
          <a:prstGeom prst="rect">
            <a:avLst/>
          </a:prstGeom>
        </p:spPr>
      </p:pic>
      <p:pic>
        <p:nvPicPr>
          <p:cNvPr id="4" name="図 3"/>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17951" t="50300" r="26230" b="17566"/>
          <a:stretch/>
        </p:blipFill>
        <p:spPr>
          <a:xfrm>
            <a:off x="5241302" y="2060848"/>
            <a:ext cx="2704833" cy="2203704"/>
          </a:xfrm>
          <a:prstGeom prst="rect">
            <a:avLst/>
          </a:prstGeom>
        </p:spPr>
      </p:pic>
      <p:pic>
        <p:nvPicPr>
          <p:cNvPr id="5" name="図 4"/>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16789" t="6800" r="22286" b="57067"/>
          <a:stretch/>
        </p:blipFill>
        <p:spPr>
          <a:xfrm>
            <a:off x="5133232" y="4077072"/>
            <a:ext cx="2952312" cy="2478024"/>
          </a:xfrm>
          <a:prstGeom prst="rect">
            <a:avLst/>
          </a:prstGeom>
        </p:spPr>
      </p:pic>
      <p:cxnSp>
        <p:nvCxnSpPr>
          <p:cNvPr id="8" name="直線矢印コネクタ 7"/>
          <p:cNvCxnSpPr/>
          <p:nvPr/>
        </p:nvCxnSpPr>
        <p:spPr>
          <a:xfrm>
            <a:off x="1475656" y="1127052"/>
            <a:ext cx="630956" cy="5017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33612" y="2471910"/>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a</a:t>
            </a:r>
            <a:endParaRPr kumimoji="1" lang="ja-JP" altLang="en-US" dirty="0"/>
          </a:p>
        </p:txBody>
      </p:sp>
      <p:cxnSp>
        <p:nvCxnSpPr>
          <p:cNvPr id="11" name="直線矢印コネクタ 10"/>
          <p:cNvCxnSpPr/>
          <p:nvPr/>
        </p:nvCxnSpPr>
        <p:spPr>
          <a:xfrm flipH="1" flipV="1">
            <a:off x="2483768" y="2048168"/>
            <a:ext cx="648072" cy="5167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51520" y="755412"/>
            <a:ext cx="1728192" cy="369332"/>
          </a:xfrm>
          <a:prstGeom prst="rect">
            <a:avLst/>
          </a:prstGeom>
          <a:noFill/>
        </p:spPr>
        <p:txBody>
          <a:bodyPr wrap="square" rtlCol="0">
            <a:spAutoFit/>
          </a:bodyPr>
          <a:lstStyle/>
          <a:p>
            <a:r>
              <a:rPr kumimoji="1" lang="en-US" altLang="ja-JP" dirty="0" smtClean="0"/>
              <a:t>infra pyloric a</a:t>
            </a:r>
            <a:endParaRPr kumimoji="1" lang="ja-JP" altLang="en-US" dirty="0"/>
          </a:p>
        </p:txBody>
      </p:sp>
      <p:sp>
        <p:nvSpPr>
          <p:cNvPr id="14" name="テキスト ボックス 13"/>
          <p:cNvSpPr txBox="1"/>
          <p:nvPr/>
        </p:nvSpPr>
        <p:spPr>
          <a:xfrm>
            <a:off x="3203848" y="2996952"/>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cxnSp>
        <p:nvCxnSpPr>
          <p:cNvPr id="16" name="直線矢印コネクタ 15"/>
          <p:cNvCxnSpPr/>
          <p:nvPr/>
        </p:nvCxnSpPr>
        <p:spPr>
          <a:xfrm flipH="1">
            <a:off x="2339752" y="318161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419872" y="764704"/>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cxnSp>
        <p:nvCxnSpPr>
          <p:cNvPr id="20" name="直線矢印コネクタ 19"/>
          <p:cNvCxnSpPr/>
          <p:nvPr/>
        </p:nvCxnSpPr>
        <p:spPr>
          <a:xfrm flipH="1">
            <a:off x="2411760" y="974522"/>
            <a:ext cx="1080120" cy="403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084168" y="6300028"/>
            <a:ext cx="1728192" cy="369332"/>
          </a:xfrm>
          <a:prstGeom prst="rect">
            <a:avLst/>
          </a:prstGeom>
          <a:noFill/>
        </p:spPr>
        <p:txBody>
          <a:bodyPr wrap="square" rtlCol="0">
            <a:spAutoFit/>
          </a:bodyPr>
          <a:lstStyle/>
          <a:p>
            <a:r>
              <a:rPr kumimoji="1" lang="en-US" altLang="ja-JP" dirty="0" smtClean="0"/>
              <a:t>infra pyloric a</a:t>
            </a:r>
            <a:endParaRPr kumimoji="1" lang="ja-JP" altLang="en-US" dirty="0"/>
          </a:p>
        </p:txBody>
      </p:sp>
    </p:spTree>
    <p:extLst>
      <p:ext uri="{BB962C8B-B14F-4D97-AF65-F5344CB8AC3E}">
        <p14:creationId xmlns:p14="http://schemas.microsoft.com/office/powerpoint/2010/main" val="2653662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404" t="2268" r="11170" b="23866"/>
          <a:stretch/>
        </p:blipFill>
        <p:spPr>
          <a:xfrm>
            <a:off x="5065893" y="836712"/>
            <a:ext cx="4042611" cy="5065776"/>
          </a:xfrm>
          <a:prstGeom prst="rect">
            <a:avLst/>
          </a:prstGeom>
        </p:spPr>
      </p:pic>
      <p:pic>
        <p:nvPicPr>
          <p:cNvPr id="4" name="図 3"/>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9807" t="12000" r="4712" b="9333"/>
          <a:stretch/>
        </p:blipFill>
        <p:spPr>
          <a:xfrm>
            <a:off x="204688" y="692696"/>
            <a:ext cx="4142232" cy="5394960"/>
          </a:xfrm>
          <a:prstGeom prst="rect">
            <a:avLst/>
          </a:prstGeom>
        </p:spPr>
      </p:pic>
      <p:cxnSp>
        <p:nvCxnSpPr>
          <p:cNvPr id="5" name="直線矢印コネクタ 4"/>
          <p:cNvCxnSpPr/>
          <p:nvPr/>
        </p:nvCxnSpPr>
        <p:spPr>
          <a:xfrm>
            <a:off x="1644848" y="1127052"/>
            <a:ext cx="630956" cy="5017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302804" y="2471910"/>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a</a:t>
            </a:r>
            <a:endParaRPr kumimoji="1" lang="ja-JP" altLang="en-US" dirty="0"/>
          </a:p>
        </p:txBody>
      </p:sp>
      <p:cxnSp>
        <p:nvCxnSpPr>
          <p:cNvPr id="7" name="直線矢印コネクタ 6"/>
          <p:cNvCxnSpPr/>
          <p:nvPr/>
        </p:nvCxnSpPr>
        <p:spPr>
          <a:xfrm flipH="1" flipV="1">
            <a:off x="2652960" y="2048168"/>
            <a:ext cx="648072" cy="5167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20712" y="755412"/>
            <a:ext cx="1728192" cy="369332"/>
          </a:xfrm>
          <a:prstGeom prst="rect">
            <a:avLst/>
          </a:prstGeom>
          <a:noFill/>
        </p:spPr>
        <p:txBody>
          <a:bodyPr wrap="square" rtlCol="0">
            <a:spAutoFit/>
          </a:bodyPr>
          <a:lstStyle/>
          <a:p>
            <a:r>
              <a:rPr kumimoji="1" lang="en-US" altLang="ja-JP" dirty="0" smtClean="0"/>
              <a:t>infra pyloric a</a:t>
            </a:r>
            <a:endParaRPr kumimoji="1" lang="ja-JP" altLang="en-US" dirty="0"/>
          </a:p>
        </p:txBody>
      </p:sp>
      <p:sp>
        <p:nvSpPr>
          <p:cNvPr id="9" name="テキスト ボックス 8"/>
          <p:cNvSpPr txBox="1"/>
          <p:nvPr/>
        </p:nvSpPr>
        <p:spPr>
          <a:xfrm>
            <a:off x="3373040" y="2996952"/>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sp>
        <p:nvSpPr>
          <p:cNvPr id="10" name="テキスト ボックス 9"/>
          <p:cNvSpPr txBox="1"/>
          <p:nvPr/>
        </p:nvSpPr>
        <p:spPr>
          <a:xfrm>
            <a:off x="3589064" y="764704"/>
            <a:ext cx="2088232" cy="369332"/>
          </a:xfrm>
          <a:prstGeom prst="rect">
            <a:avLst/>
          </a:prstGeom>
          <a:noFill/>
        </p:spPr>
        <p:txBody>
          <a:bodyPr wrap="square" rtlCol="0">
            <a:spAutoFit/>
          </a:bodyPr>
          <a:lstStyle/>
          <a:p>
            <a:r>
              <a:rPr kumimoji="1" lang="en-US" altLang="ja-JP" dirty="0" smtClean="0"/>
              <a:t>R </a:t>
            </a:r>
            <a:r>
              <a:rPr kumimoji="1" lang="en-US" altLang="ja-JP" dirty="0" err="1" smtClean="0"/>
              <a:t>gastroepiploic</a:t>
            </a:r>
            <a:r>
              <a:rPr kumimoji="1" lang="en-US" altLang="ja-JP" dirty="0" smtClean="0"/>
              <a:t> v</a:t>
            </a:r>
            <a:endParaRPr kumimoji="1" lang="ja-JP" altLang="en-US" dirty="0"/>
          </a:p>
        </p:txBody>
      </p:sp>
      <p:cxnSp>
        <p:nvCxnSpPr>
          <p:cNvPr id="11" name="直線矢印コネクタ 10"/>
          <p:cNvCxnSpPr>
            <a:stCxn id="10" idx="1"/>
          </p:cNvCxnSpPr>
          <p:nvPr/>
        </p:nvCxnSpPr>
        <p:spPr>
          <a:xfrm flipH="1">
            <a:off x="2580952" y="949370"/>
            <a:ext cx="1008112" cy="42855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2580952" y="3152006"/>
            <a:ext cx="804283" cy="2961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391036" y="949370"/>
            <a:ext cx="1629236" cy="1522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7504" y="1628800"/>
            <a:ext cx="1440160" cy="923330"/>
          </a:xfrm>
          <a:prstGeom prst="rect">
            <a:avLst/>
          </a:prstGeom>
          <a:noFill/>
        </p:spPr>
        <p:txBody>
          <a:bodyPr wrap="square" rtlCol="0">
            <a:spAutoFit/>
          </a:bodyPr>
          <a:lstStyle/>
          <a:p>
            <a:r>
              <a:rPr kumimoji="1" lang="ja-JP" altLang="en-US" dirty="0" smtClean="0"/>
              <a:t>大網</a:t>
            </a:r>
            <a:endParaRPr kumimoji="1" lang="en-US" altLang="ja-JP" dirty="0" smtClean="0"/>
          </a:p>
          <a:p>
            <a:r>
              <a:rPr lang="en-US" altLang="ja-JP" dirty="0" smtClean="0"/>
              <a:t>fusion</a:t>
            </a:r>
            <a:r>
              <a:rPr lang="ja-JP" altLang="en-US" dirty="0" smtClean="0"/>
              <a:t>　</a:t>
            </a:r>
            <a:r>
              <a:rPr lang="en-US" altLang="ja-JP" dirty="0" smtClean="0"/>
              <a:t>fascia</a:t>
            </a:r>
            <a:endParaRPr kumimoji="1" lang="en-US" altLang="ja-JP" dirty="0" smtClean="0"/>
          </a:p>
          <a:p>
            <a:r>
              <a:rPr lang="ja-JP" altLang="en-US" dirty="0"/>
              <a:t>膵前筋膜</a:t>
            </a:r>
            <a:endParaRPr kumimoji="1" lang="ja-JP" altLang="en-US" dirty="0"/>
          </a:p>
        </p:txBody>
      </p:sp>
      <p:cxnSp>
        <p:nvCxnSpPr>
          <p:cNvPr id="13" name="直線矢印コネクタ 12"/>
          <p:cNvCxnSpPr/>
          <p:nvPr/>
        </p:nvCxnSpPr>
        <p:spPr>
          <a:xfrm>
            <a:off x="971600" y="1710640"/>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475656" y="2090465"/>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187624" y="2306536"/>
            <a:ext cx="408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11005531">
            <a:off x="6527053" y="1844576"/>
            <a:ext cx="1444375" cy="2004308"/>
          </a:xfrm>
          <a:prstGeom prst="triangle">
            <a:avLst>
              <a:gd name="adj" fmla="val 80518"/>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0553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337</Words>
  <Application>Microsoft Office PowerPoint</Application>
  <PresentationFormat>画面に合わせる (4:3)</PresentationFormat>
  <Paragraphs>84</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dc:creator>
  <cp:lastModifiedBy>yasu</cp:lastModifiedBy>
  <cp:revision>33</cp:revision>
  <dcterms:created xsi:type="dcterms:W3CDTF">2012-06-17T04:56:25Z</dcterms:created>
  <dcterms:modified xsi:type="dcterms:W3CDTF">2012-09-06T09:15:08Z</dcterms:modified>
</cp:coreProperties>
</file>