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81" autoAdjust="0"/>
  </p:normalViewPr>
  <p:slideViewPr>
    <p:cSldViewPr>
      <p:cViewPr varScale="1">
        <p:scale>
          <a:sx n="80" d="100"/>
          <a:sy n="80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7B53-20BE-4E95-8763-2339B2043F82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9F341-ADAC-43DE-97C2-5F2D68F8B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6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６番廓清断面図</a:t>
            </a:r>
            <a:endParaRPr kumimoji="1" lang="en-US" altLang="ja-JP" dirty="0" smtClean="0"/>
          </a:p>
          <a:p>
            <a:r>
              <a:rPr kumimoji="1" lang="ja-JP" altLang="en-US" dirty="0" smtClean="0"/>
              <a:t>右側大網を切開し網嚢を解放</a:t>
            </a:r>
            <a:endParaRPr kumimoji="1" lang="en-US" altLang="ja-JP" dirty="0" smtClean="0"/>
          </a:p>
          <a:p>
            <a:r>
              <a:rPr kumimoji="1" lang="ja-JP" altLang="en-US" dirty="0" smtClean="0"/>
              <a:t>網嚢右縁に至る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F341-ADAC-43DE-97C2-5F2D68F8B0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23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網嚢右縁で大網、横行結腸間膜と膵前筋膜は癒合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大網を含めて理論上は６枚の膜があり</a:t>
            </a:r>
            <a:r>
              <a:rPr kumimoji="1" lang="en-US" altLang="ja-JP" dirty="0" err="1" smtClean="0"/>
              <a:t>bursectomy</a:t>
            </a:r>
            <a:r>
              <a:rPr kumimoji="1" lang="ja-JP" altLang="en-US" dirty="0" smtClean="0"/>
              <a:t>では５枚目と６枚目の間を剥離</a:t>
            </a:r>
            <a:endParaRPr kumimoji="1" lang="en-US" altLang="ja-JP" dirty="0" smtClean="0"/>
          </a:p>
          <a:p>
            <a:r>
              <a:rPr kumimoji="1" lang="en-US" altLang="ja-JP" dirty="0" smtClean="0"/>
              <a:t>LADG</a:t>
            </a:r>
            <a:r>
              <a:rPr kumimoji="1" lang="ja-JP" altLang="en-US" dirty="0" smtClean="0"/>
              <a:t>では</a:t>
            </a:r>
            <a:r>
              <a:rPr kumimoji="1" lang="en-US" altLang="ja-JP" dirty="0" err="1" smtClean="0"/>
              <a:t>brusevtomy</a:t>
            </a:r>
            <a:r>
              <a:rPr kumimoji="1" lang="ja-JP" altLang="en-US" dirty="0" smtClean="0"/>
              <a:t>は行いませんので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まずは大網を十二指腸外縁まで切離　生理的癒着が多いところで迷子になりやすく１枚ずつ丁寧に行くのがコツと言えばコツ</a:t>
            </a:r>
            <a:endParaRPr kumimoji="1" lang="en-US" altLang="ja-JP" dirty="0" smtClean="0"/>
          </a:p>
          <a:p>
            <a:r>
              <a:rPr kumimoji="1" lang="ja-JP" altLang="en-US" dirty="0" smtClean="0"/>
              <a:t>比較的大きな交通枝、大網枝もハーモニックで切離可能</a:t>
            </a:r>
            <a:endParaRPr kumimoji="1" lang="en-US" altLang="ja-JP" dirty="0" smtClean="0"/>
          </a:p>
          <a:p>
            <a:r>
              <a:rPr kumimoji="1" lang="ja-JP" altLang="en-US" dirty="0" smtClean="0"/>
              <a:t>連続して</a:t>
            </a:r>
            <a:r>
              <a:rPr kumimoji="1" lang="en-US" altLang="ja-JP" dirty="0" smtClean="0"/>
              <a:t>fusion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fascia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V</a:t>
            </a:r>
            <a:r>
              <a:rPr kumimoji="1" lang="ja-JP" altLang="en-US" dirty="0" smtClean="0"/>
              <a:t>字の谷を十二指腸外縁まで剥離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F341-ADAC-43DE-97C2-5F2D68F8B0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00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round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mark</a:t>
            </a:r>
            <a:r>
              <a:rPr kumimoji="1" lang="ja-JP" altLang="en-US" dirty="0" err="1" smtClean="0"/>
              <a:t>は膵</a:t>
            </a:r>
            <a:r>
              <a:rPr kumimoji="1" lang="ja-JP" altLang="en-US" dirty="0" smtClean="0"/>
              <a:t>体部下縁</a:t>
            </a:r>
            <a:endParaRPr kumimoji="1" lang="en-US" altLang="ja-JP" dirty="0" smtClean="0"/>
          </a:p>
          <a:p>
            <a:r>
              <a:rPr kumimoji="1" lang="ja-JP" altLang="en-US" dirty="0" smtClean="0"/>
              <a:t>副右結腸静脈（</a:t>
            </a:r>
            <a:r>
              <a:rPr kumimoji="1" lang="en-US" altLang="ja-JP" dirty="0" smtClean="0"/>
              <a:t>VCDA)</a:t>
            </a:r>
            <a:r>
              <a:rPr kumimoji="1" lang="ja-JP" altLang="en-US" dirty="0" smtClean="0"/>
              <a:t>を確認し</a:t>
            </a:r>
            <a:endParaRPr kumimoji="1" lang="en-US" altLang="ja-JP" dirty="0" smtClean="0"/>
          </a:p>
          <a:p>
            <a:r>
              <a:rPr kumimoji="1" lang="en-US" altLang="ja-JP" dirty="0" smtClean="0"/>
              <a:t>fusion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fascia</a:t>
            </a:r>
            <a:r>
              <a:rPr kumimoji="1" lang="ja-JP" altLang="en-US" dirty="0" smtClean="0"/>
              <a:t>のＶ字の谷を隔離し</a:t>
            </a:r>
            <a:r>
              <a:rPr kumimoji="1" lang="en-US" altLang="ja-JP" dirty="0" smtClean="0"/>
              <a:t>GCT</a:t>
            </a:r>
            <a:r>
              <a:rPr kumimoji="1" lang="ja-JP" altLang="en-US" dirty="0" smtClean="0"/>
              <a:t>に達する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F341-ADAC-43DE-97C2-5F2D68F8B0A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45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右胃大網静脈背側には細かい膵への枝があり注意</a:t>
            </a:r>
            <a:endParaRPr kumimoji="1" lang="en-US" altLang="ja-JP" dirty="0" smtClean="0"/>
          </a:p>
          <a:p>
            <a:r>
              <a:rPr kumimoji="1" lang="ja-JP" altLang="en-US" dirty="0" smtClean="0"/>
              <a:t>出血したらあわてず圧迫</a:t>
            </a:r>
            <a:endParaRPr kumimoji="1" lang="en-US" altLang="ja-JP" dirty="0" smtClean="0"/>
          </a:p>
          <a:p>
            <a:r>
              <a:rPr kumimoji="1" lang="ja-JP" altLang="en-US" dirty="0" smtClean="0"/>
              <a:t>中枢側にのみ</a:t>
            </a:r>
            <a:r>
              <a:rPr kumimoji="1" lang="en-US" altLang="ja-JP" dirty="0" smtClean="0"/>
              <a:t>clip</a:t>
            </a:r>
            <a:r>
              <a:rPr kumimoji="1" lang="ja-JP" altLang="en-US" dirty="0" smtClean="0"/>
              <a:t>しています（</a:t>
            </a:r>
            <a:r>
              <a:rPr kumimoji="1" lang="en-US" altLang="ja-JP" dirty="0" err="1" smtClean="0"/>
              <a:t>clipless</a:t>
            </a:r>
            <a:r>
              <a:rPr kumimoji="1" lang="ja-JP" altLang="en-US" dirty="0" smtClean="0"/>
              <a:t>でも大丈夫）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F341-ADAC-43DE-97C2-5F2D68F8B0A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9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右胃大網静脈を処理したらもう１層深く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膵前筋膜を切開</a:t>
            </a:r>
            <a:endParaRPr kumimoji="1" lang="en-US" altLang="ja-JP" dirty="0" smtClean="0"/>
          </a:p>
          <a:p>
            <a:r>
              <a:rPr kumimoji="1" lang="ja-JP" altLang="en-US" dirty="0" smtClean="0"/>
              <a:t>ﾍﾟｰｼﾞめくりの要領で大網、</a:t>
            </a:r>
            <a:r>
              <a:rPr kumimoji="1" lang="en-US" altLang="ja-JP" dirty="0" smtClean="0"/>
              <a:t>fusion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fascia</a:t>
            </a:r>
            <a:r>
              <a:rPr kumimoji="1" lang="ja-JP" altLang="en-US" dirty="0" smtClean="0"/>
              <a:t>　膵前筋膜を順にめくっていく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F341-ADAC-43DE-97C2-5F2D68F8B0A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00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膵実質の損傷に注意しながら膵前筋膜を幽門側に切離</a:t>
            </a:r>
            <a:endParaRPr kumimoji="1" lang="en-US" altLang="ja-JP" dirty="0" smtClean="0"/>
          </a:p>
          <a:p>
            <a:r>
              <a:rPr kumimoji="1" lang="ja-JP" altLang="en-US" dirty="0" smtClean="0"/>
              <a:t>出血したら深すぎ</a:t>
            </a:r>
            <a:endParaRPr kumimoji="1" lang="en-US" altLang="ja-JP" dirty="0" smtClean="0"/>
          </a:p>
          <a:p>
            <a:r>
              <a:rPr kumimoji="1" lang="ja-JP" altLang="en-US" dirty="0" smtClean="0"/>
              <a:t>右胃大網動脈（ＲＧＥＡ）を剥離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F341-ADAC-43DE-97C2-5F2D68F8B0A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16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廓清される６番領域</a:t>
            </a:r>
            <a:endParaRPr kumimoji="1" lang="en-US" altLang="ja-JP" dirty="0" smtClean="0"/>
          </a:p>
          <a:p>
            <a:r>
              <a:rPr kumimoji="1" lang="ja-JP" altLang="en-US" dirty="0" smtClean="0"/>
              <a:t>大網右側　</a:t>
            </a:r>
            <a:r>
              <a:rPr kumimoji="1" lang="en-US" altLang="ja-JP" dirty="0" smtClean="0"/>
              <a:t>fusion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fascia</a:t>
            </a:r>
            <a:r>
              <a:rPr kumimoji="1" lang="ja-JP" altLang="en-US" dirty="0" smtClean="0"/>
              <a:t>　膵前筋膜のﾍﾟｰｼﾞめくり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F341-ADAC-43DE-97C2-5F2D68F8B0A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6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8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13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9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5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3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3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78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90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94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69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8EBA-3F06-45F6-9050-025DD1B02247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8119-D2A0-43F4-A669-F73BCB42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7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8.jpe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0.jpe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2.jpe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jpe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5" t="6534" r="6221" b="21466"/>
          <a:stretch/>
        </p:blipFill>
        <p:spPr>
          <a:xfrm>
            <a:off x="179512" y="620688"/>
            <a:ext cx="4197096" cy="49377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" t="5467" r="9050" b="23467"/>
          <a:stretch/>
        </p:blipFill>
        <p:spPr>
          <a:xfrm>
            <a:off x="4499992" y="516648"/>
            <a:ext cx="4270248" cy="487375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67944" y="16915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SMA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851920" y="1876182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3851920" y="220486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605050" y="2936359"/>
            <a:ext cx="178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r>
              <a:rPr lang="en-US" altLang="ja-JP" dirty="0" smtClean="0"/>
              <a:t>ursa </a:t>
            </a:r>
            <a:r>
              <a:rPr lang="en-US" altLang="ja-JP" dirty="0" err="1" smtClean="0"/>
              <a:t>omentalis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14" idx="1"/>
          </p:cNvCxnSpPr>
          <p:nvPr/>
        </p:nvCxnSpPr>
        <p:spPr>
          <a:xfrm flipV="1">
            <a:off x="3605050" y="1352183"/>
            <a:ext cx="0" cy="1768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2555776" y="3109511"/>
            <a:ext cx="1049274" cy="31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699792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網嚢開放、網嚢右縁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44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9" t="12400" r="9189" b="4932"/>
          <a:stretch/>
        </p:blipFill>
        <p:spPr>
          <a:xfrm>
            <a:off x="301752" y="867528"/>
            <a:ext cx="4206240" cy="56692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" t="13466" r="8675" b="6800"/>
          <a:stretch/>
        </p:blipFill>
        <p:spPr>
          <a:xfrm>
            <a:off x="4486216" y="867528"/>
            <a:ext cx="4334256" cy="54681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9552" y="1412776"/>
            <a:ext cx="15001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fusion fascia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835696" y="1782108"/>
            <a:ext cx="791184" cy="10708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067944" y="8503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SMV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23928" y="2339588"/>
            <a:ext cx="198465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gastroepiploic</a:t>
            </a:r>
            <a:r>
              <a:rPr lang="en-US" altLang="ja-JP" dirty="0" smtClean="0"/>
              <a:t> v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080190" y="2636912"/>
            <a:ext cx="9877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067944" y="2780928"/>
            <a:ext cx="9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ASPDV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3347864" y="29249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23528" y="2996952"/>
            <a:ext cx="110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omentum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2843808" y="2996952"/>
            <a:ext cx="936104" cy="889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843808" y="2780928"/>
            <a:ext cx="3287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203202" y="6150974"/>
            <a:ext cx="15001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fusion fascia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99892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VCDA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67944" y="32036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GCT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stCxn id="19" idx="1"/>
          </p:cNvCxnSpPr>
          <p:nvPr/>
        </p:nvCxnSpPr>
        <p:spPr>
          <a:xfrm flipH="1" flipV="1">
            <a:off x="3347864" y="3150260"/>
            <a:ext cx="720080" cy="238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16666" r="6736" b="6533"/>
          <a:stretch/>
        </p:blipFill>
        <p:spPr>
          <a:xfrm>
            <a:off x="182880" y="908720"/>
            <a:ext cx="4443984" cy="52669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6001" r="5466" b="4400"/>
          <a:stretch/>
        </p:blipFill>
        <p:spPr>
          <a:xfrm>
            <a:off x="4537648" y="692696"/>
            <a:ext cx="4498848" cy="54589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2267580"/>
            <a:ext cx="15001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fusion fascia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403484"/>
            <a:ext cx="110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omentum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051720" y="1700808"/>
            <a:ext cx="3726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691680" y="2492896"/>
            <a:ext cx="4142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517741" y="2267580"/>
            <a:ext cx="15001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fusion fascia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32123" y="2782589"/>
            <a:ext cx="110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omentum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885893" y="2492896"/>
            <a:ext cx="558315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06639" y="1979548"/>
            <a:ext cx="198465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gastroepiploic</a:t>
            </a:r>
            <a:r>
              <a:rPr lang="en-US" altLang="ja-JP" dirty="0" smtClean="0"/>
              <a:t> v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78451" y="2668270"/>
            <a:ext cx="9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ASPDV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6948264" y="2852936"/>
            <a:ext cx="1100477" cy="998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7596336" y="2636912"/>
            <a:ext cx="48211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6228184" y="2276872"/>
            <a:ext cx="1008112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968844" y="3851756"/>
            <a:ext cx="91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VCDA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50577" y="323751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GCT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7596336" y="2852936"/>
            <a:ext cx="654241" cy="569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1691680" y="2492896"/>
            <a:ext cx="546345" cy="289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6" r="8222"/>
          <a:stretch/>
        </p:blipFill>
        <p:spPr>
          <a:xfrm>
            <a:off x="179512" y="476672"/>
            <a:ext cx="4447352" cy="58590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8486"/>
          <a:stretch/>
        </p:blipFill>
        <p:spPr>
          <a:xfrm>
            <a:off x="4572000" y="476672"/>
            <a:ext cx="443456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00" r="11882"/>
          <a:stretch/>
        </p:blipFill>
        <p:spPr>
          <a:xfrm>
            <a:off x="107504" y="476672"/>
            <a:ext cx="4269974" cy="58430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354"/>
          <a:stretch/>
        </p:blipFill>
        <p:spPr>
          <a:xfrm>
            <a:off x="4403050" y="628608"/>
            <a:ext cx="4489430" cy="582472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3528" y="2267580"/>
            <a:ext cx="15001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fusion fascia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403484"/>
            <a:ext cx="110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omentum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1619508"/>
            <a:ext cx="198465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gastroepiploic</a:t>
            </a:r>
            <a:r>
              <a:rPr lang="en-US" altLang="ja-JP" dirty="0" smtClean="0"/>
              <a:t> v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21235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42236" y="2492896"/>
            <a:ext cx="8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ARCV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059832" y="18541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987824" y="227687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2627784" y="267302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星 5 18"/>
          <p:cNvSpPr/>
          <p:nvPr/>
        </p:nvSpPr>
        <p:spPr>
          <a:xfrm>
            <a:off x="7021412" y="2060848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5148064" y="2308230"/>
            <a:ext cx="18733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538631" y="5950854"/>
            <a:ext cx="138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膵前筋膜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33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6785"/>
          <a:stretch/>
        </p:blipFill>
        <p:spPr>
          <a:xfrm>
            <a:off x="179512" y="548680"/>
            <a:ext cx="4032448" cy="57607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" t="14521" r="14336" b="9807"/>
          <a:stretch/>
        </p:blipFill>
        <p:spPr>
          <a:xfrm>
            <a:off x="4429496" y="712519"/>
            <a:ext cx="3933566" cy="518951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812360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ＧＤＡ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7308304" y="1628800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884368" y="177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ＲＧＥＡ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020272" y="1988840"/>
            <a:ext cx="864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39552" y="1444134"/>
            <a:ext cx="15001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fusion fascia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2627620"/>
            <a:ext cx="110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omentum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039750" y="1710100"/>
            <a:ext cx="3720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15801" y="181346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883953" y="1988840"/>
            <a:ext cx="5278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00" r="16034"/>
          <a:stretch/>
        </p:blipFill>
        <p:spPr>
          <a:xfrm>
            <a:off x="4895682" y="620688"/>
            <a:ext cx="4068806" cy="5952744"/>
          </a:xfrm>
          <a:prstGeom prst="rect">
            <a:avLst/>
          </a:prstGeom>
        </p:spPr>
      </p:pic>
      <p:sp>
        <p:nvSpPr>
          <p:cNvPr id="3" name="二等辺三角形 2"/>
          <p:cNvSpPr/>
          <p:nvPr/>
        </p:nvSpPr>
        <p:spPr>
          <a:xfrm rot="19349072">
            <a:off x="6368941" y="1198743"/>
            <a:ext cx="1268721" cy="1012545"/>
          </a:xfrm>
          <a:prstGeom prst="triangle">
            <a:avLst>
              <a:gd name="adj" fmla="val 769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9" t="12400" r="9189" b="4932"/>
          <a:stretch/>
        </p:blipFill>
        <p:spPr>
          <a:xfrm>
            <a:off x="301752" y="867528"/>
            <a:ext cx="4206240" cy="5669280"/>
          </a:xfrm>
          <a:prstGeom prst="rect">
            <a:avLst/>
          </a:prstGeom>
        </p:spPr>
      </p:pic>
      <p:sp>
        <p:nvSpPr>
          <p:cNvPr id="8" name="二等辺三角形 7"/>
          <p:cNvSpPr/>
          <p:nvPr/>
        </p:nvSpPr>
        <p:spPr>
          <a:xfrm>
            <a:off x="1763688" y="1988840"/>
            <a:ext cx="1368152" cy="792088"/>
          </a:xfrm>
          <a:prstGeom prst="triangle">
            <a:avLst>
              <a:gd name="adj" fmla="val 9877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7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217</Words>
  <Application>Microsoft Office PowerPoint</Application>
  <PresentationFormat>画面に合わせる (4:3)</PresentationFormat>
  <Paragraphs>61</Paragraphs>
  <Slides>7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</dc:creator>
  <cp:lastModifiedBy>yasu</cp:lastModifiedBy>
  <cp:revision>14</cp:revision>
  <dcterms:created xsi:type="dcterms:W3CDTF">2012-06-17T11:21:24Z</dcterms:created>
  <dcterms:modified xsi:type="dcterms:W3CDTF">2012-09-06T09:30:32Z</dcterms:modified>
</cp:coreProperties>
</file>